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1"/>
  </p:sldMasterIdLst>
  <p:notesMasterIdLst>
    <p:notesMasterId r:id="rId20"/>
  </p:notesMasterIdLst>
  <p:sldIdLst>
    <p:sldId id="256" r:id="rId2"/>
    <p:sldId id="257" r:id="rId3"/>
    <p:sldId id="271" r:id="rId4"/>
    <p:sldId id="288" r:id="rId5"/>
    <p:sldId id="289" r:id="rId6"/>
    <p:sldId id="309" r:id="rId7"/>
    <p:sldId id="258" r:id="rId8"/>
    <p:sldId id="261" r:id="rId9"/>
    <p:sldId id="291" r:id="rId10"/>
    <p:sldId id="292" r:id="rId11"/>
    <p:sldId id="294" r:id="rId12"/>
    <p:sldId id="298" r:id="rId13"/>
    <p:sldId id="301" r:id="rId14"/>
    <p:sldId id="308" r:id="rId15"/>
    <p:sldId id="303" r:id="rId16"/>
    <p:sldId id="305" r:id="rId17"/>
    <p:sldId id="306" r:id="rId18"/>
    <p:sldId id="307" r:id="rId19"/>
  </p:sldIdLst>
  <p:sldSz cx="12192000" cy="6858000"/>
  <p:notesSz cx="7011988" cy="9297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A"/>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4" d="100"/>
          <a:sy n="104" d="100"/>
        </p:scale>
        <p:origin x="138"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hyperlink" Target="https://campussuite-storage.s3.amazonaws.com/prod/1559106/e5ce1f8a-9005-11ec-89e4-0e540302e6a7/2578929/7b73483c-d93c-11ed-afc1-0ae45d464bed/file/Hospitality%20Degree%20Plan.pdf" TargetMode="External"/><Relationship Id="rId7" Type="http://schemas.openxmlformats.org/officeDocument/2006/relationships/image" Target="../media/image14.png"/><Relationship Id="rId2" Type="http://schemas.openxmlformats.org/officeDocument/2006/relationships/hyperlink" Target="https://campussuite-storage.s3.amazonaws.com/prod/1559106/e5ce1f8a-9005-11ec-89e4-0e540302e6a7/2578365/13573eec-d7df-11ed-8be2-028fcbf6df99/file/MA%20Degree%20Plan%20-%20Fall%20Entrance.pdf" TargetMode="External"/><Relationship Id="rId1" Type="http://schemas.openxmlformats.org/officeDocument/2006/relationships/hyperlink" Target="https://campussuite-storage.s3.amazonaws.com/prod/1559106/e5ce1f8a-9005-11ec-89e4-0e540302e6a7/2578367/13574824-d7df-11ed-9021-028fcbf6df99/file/MBCS%20Degree%20Plan%20-%20Fall%20Entrance.pdf" TargetMode="Externa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hyperlink" Target="https://campussuite-storage.s3.amazonaws.com/prod/1559106/e5ce1f8a-9005-11ec-89e4-0e540302e6a7/2627008/11c92c9e-1b45-11ee-a312-0e14414dd41b/file/ITSS%20Degree%20Plan.pdf" TargetMode="External"/><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hyperlink" Target="https://campussuite-storage.s3.amazonaws.com/prod/1559106/e5ce1f8a-9005-11ec-89e4-0e540302e6a7/2578929/7b73483c-d93c-11ed-afc1-0ae45d464bed/file/Hospitality%20Degree%20Plan.pdf" TargetMode="External"/><Relationship Id="rId2" Type="http://schemas.openxmlformats.org/officeDocument/2006/relationships/hyperlink" Target="https://campussuite-storage.s3.amazonaws.com/prod/1559106/e5ce1f8a-9005-11ec-89e4-0e540302e6a7/2578367/13574824-d7df-11ed-9021-028fcbf6df99/file/MBCS%20Degree%20Plan%20-%20Fall%20Entrance.pdf" TargetMode="External"/><Relationship Id="rId1" Type="http://schemas.openxmlformats.org/officeDocument/2006/relationships/image" Target="../media/image12.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hyperlink" Target="https://campussuite-storage.s3.amazonaws.com/prod/1559106/e5ce1f8a-9005-11ec-89e4-0e540302e6a7/2627008/11c92c9e-1b45-11ee-a312-0e14414dd41b/file/ITSS%20Degree%20Plan.pdf" TargetMode="External"/><Relationship Id="rId4" Type="http://schemas.openxmlformats.org/officeDocument/2006/relationships/hyperlink" Target="https://campussuite-storage.s3.amazonaws.com/prod/1559106/e5ce1f8a-9005-11ec-89e4-0e540302e6a7/2578365/13573eec-d7df-11ed-8be2-028fcbf6df99/file/MA%20Degree%20Plan%20-%20Fall%20Entrance.pdf" TargetMode="External"/><Relationship Id="rId9"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19F99-405B-41C1-8D17-25EBDF13026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F4C28E4-9653-44DA-857A-F1B13A826E96}">
      <dgm:prSet/>
      <dgm:spPr/>
      <dgm:t>
        <a:bodyPr/>
        <a:lstStyle/>
        <a:p>
          <a:pPr>
            <a:lnSpc>
              <a:spcPct val="100000"/>
            </a:lnSpc>
          </a:pPr>
          <a:r>
            <a:rPr lang="en-US">
              <a:solidFill>
                <a:schemeClr val="accent1">
                  <a:lumMod val="50000"/>
                </a:schemeClr>
              </a:solidFill>
              <a:latin typeface="+mj-lt"/>
              <a:hlinkClick xmlns:r="http://schemas.openxmlformats.org/officeDocument/2006/relationships" r:id="rId1">
                <a:extLst>
                  <a:ext uri="{A12FA001-AC4F-418D-AE19-62706E023703}">
                    <ahyp:hlinkClr xmlns:ahyp="http://schemas.microsoft.com/office/drawing/2018/hyperlinkcolor" val="tx"/>
                  </a:ext>
                </a:extLst>
              </a:hlinkClick>
            </a:rPr>
            <a:t>Medical Billing &amp; Coding </a:t>
          </a:r>
          <a:endParaRPr lang="en-US" dirty="0">
            <a:solidFill>
              <a:schemeClr val="accent1">
                <a:lumMod val="50000"/>
              </a:schemeClr>
            </a:solidFill>
            <a:latin typeface="+mj-lt"/>
          </a:endParaRPr>
        </a:p>
      </dgm:t>
    </dgm:pt>
    <dgm:pt modelId="{01335788-FCBA-47F6-AEB0-AC794D000BEE}" type="parTrans" cxnId="{5E570CE2-7E5E-401E-853D-348A87BB56A3}">
      <dgm:prSet/>
      <dgm:spPr/>
      <dgm:t>
        <a:bodyPr/>
        <a:lstStyle/>
        <a:p>
          <a:endParaRPr lang="en-US"/>
        </a:p>
      </dgm:t>
    </dgm:pt>
    <dgm:pt modelId="{31E94785-289C-452C-A677-B5253AB34A43}" type="sibTrans" cxnId="{5E570CE2-7E5E-401E-853D-348A87BB56A3}">
      <dgm:prSet/>
      <dgm:spPr/>
      <dgm:t>
        <a:bodyPr/>
        <a:lstStyle/>
        <a:p>
          <a:endParaRPr lang="en-US"/>
        </a:p>
      </dgm:t>
    </dgm:pt>
    <dgm:pt modelId="{4A35A429-CDA9-4F3B-B6AB-1AE925E85768}">
      <dgm:prSet/>
      <dgm:spPr/>
      <dgm:t>
        <a:bodyPr/>
        <a:lstStyle/>
        <a:p>
          <a:pPr>
            <a:lnSpc>
              <a:spcPct val="100000"/>
            </a:lnSpc>
          </a:pPr>
          <a:r>
            <a:rPr lang="en-US">
              <a:solidFill>
                <a:schemeClr val="accent1">
                  <a:lumMod val="50000"/>
                </a:schemeClr>
              </a:solidFill>
              <a:latin typeface="+mj-lt"/>
              <a:hlinkClick xmlns:r="http://schemas.openxmlformats.org/officeDocument/2006/relationships" r:id="rId2">
                <a:extLst>
                  <a:ext uri="{A12FA001-AC4F-418D-AE19-62706E023703}">
                    <ahyp:hlinkClr xmlns:ahyp="http://schemas.microsoft.com/office/drawing/2018/hyperlinkcolor" val="tx"/>
                  </a:ext>
                </a:extLst>
              </a:hlinkClick>
            </a:rPr>
            <a:t>Medical Assistant</a:t>
          </a:r>
          <a:endParaRPr lang="en-US" dirty="0">
            <a:solidFill>
              <a:schemeClr val="accent1">
                <a:lumMod val="50000"/>
              </a:schemeClr>
            </a:solidFill>
            <a:latin typeface="+mj-lt"/>
          </a:endParaRPr>
        </a:p>
      </dgm:t>
    </dgm:pt>
    <dgm:pt modelId="{23711E0F-38F6-4FCE-BBBD-74ECBCD0D6C8}" type="parTrans" cxnId="{2C0854F2-A9D9-4C89-83A1-F4EB1F0CF712}">
      <dgm:prSet/>
      <dgm:spPr/>
      <dgm:t>
        <a:bodyPr/>
        <a:lstStyle/>
        <a:p>
          <a:endParaRPr lang="en-US"/>
        </a:p>
      </dgm:t>
    </dgm:pt>
    <dgm:pt modelId="{11053122-9F0C-4FF2-A533-2C5EE20067AB}" type="sibTrans" cxnId="{2C0854F2-A9D9-4C89-83A1-F4EB1F0CF712}">
      <dgm:prSet/>
      <dgm:spPr/>
      <dgm:t>
        <a:bodyPr/>
        <a:lstStyle/>
        <a:p>
          <a:endParaRPr lang="en-US"/>
        </a:p>
      </dgm:t>
    </dgm:pt>
    <dgm:pt modelId="{8772D6DF-FF0D-46E6-BE3C-FC3335C55D5B}">
      <dgm:prSet/>
      <dgm:spPr/>
      <dgm:t>
        <a:bodyPr/>
        <a:lstStyle/>
        <a:p>
          <a:pPr>
            <a:lnSpc>
              <a:spcPct val="100000"/>
            </a:lnSpc>
          </a:pPr>
          <a:r>
            <a:rPr lang="en-US">
              <a:solidFill>
                <a:schemeClr val="accent1">
                  <a:lumMod val="50000"/>
                </a:schemeClr>
              </a:solidFill>
              <a:latin typeface="+mj-lt"/>
              <a:hlinkClick xmlns:r="http://schemas.openxmlformats.org/officeDocument/2006/relationships" r:id="rId3">
                <a:extLst>
                  <a:ext uri="{A12FA001-AC4F-418D-AE19-62706E023703}">
                    <ahyp:hlinkClr xmlns:ahyp="http://schemas.microsoft.com/office/drawing/2018/hyperlinkcolor" val="tx"/>
                  </a:ext>
                </a:extLst>
              </a:hlinkClick>
            </a:rPr>
            <a:t>Hospitality</a:t>
          </a:r>
          <a:endParaRPr lang="en-US" dirty="0">
            <a:solidFill>
              <a:schemeClr val="accent1">
                <a:lumMod val="50000"/>
              </a:schemeClr>
            </a:solidFill>
            <a:latin typeface="+mj-lt"/>
          </a:endParaRPr>
        </a:p>
      </dgm:t>
    </dgm:pt>
    <dgm:pt modelId="{6975980F-D6CA-4D4D-9C44-E3EC04921621}" type="parTrans" cxnId="{9BC53839-F1A1-4345-BB1D-999FD52E3C1D}">
      <dgm:prSet/>
      <dgm:spPr/>
      <dgm:t>
        <a:bodyPr/>
        <a:lstStyle/>
        <a:p>
          <a:endParaRPr lang="en-US"/>
        </a:p>
      </dgm:t>
    </dgm:pt>
    <dgm:pt modelId="{EAD9A784-332C-41F0-BE35-7C3023953A3B}" type="sibTrans" cxnId="{9BC53839-F1A1-4345-BB1D-999FD52E3C1D}">
      <dgm:prSet/>
      <dgm:spPr/>
      <dgm:t>
        <a:bodyPr/>
        <a:lstStyle/>
        <a:p>
          <a:endParaRPr lang="en-US"/>
        </a:p>
      </dgm:t>
    </dgm:pt>
    <dgm:pt modelId="{8CC2C75B-2B12-49D0-8E71-D79A208725E0}">
      <dgm:prSet/>
      <dgm:spPr/>
      <dgm:t>
        <a:bodyPr/>
        <a:lstStyle/>
        <a:p>
          <a:pPr>
            <a:lnSpc>
              <a:spcPct val="100000"/>
            </a:lnSpc>
          </a:pPr>
          <a:r>
            <a:rPr lang="en-US">
              <a:solidFill>
                <a:schemeClr val="accent1">
                  <a:lumMod val="50000"/>
                </a:schemeClr>
              </a:solidFill>
              <a:latin typeface="+mj-lt"/>
              <a:hlinkClick xmlns:r="http://schemas.openxmlformats.org/officeDocument/2006/relationships" r:id="rId4">
                <a:extLst>
                  <a:ext uri="{A12FA001-AC4F-418D-AE19-62706E023703}">
                    <ahyp:hlinkClr xmlns:ahyp="http://schemas.microsoft.com/office/drawing/2018/hyperlinkcolor" val="tx"/>
                  </a:ext>
                </a:extLst>
              </a:hlinkClick>
            </a:rPr>
            <a:t>IT Support Specialist</a:t>
          </a:r>
          <a:endParaRPr lang="en-US" dirty="0">
            <a:solidFill>
              <a:schemeClr val="accent1">
                <a:lumMod val="50000"/>
              </a:schemeClr>
            </a:solidFill>
            <a:latin typeface="+mj-lt"/>
          </a:endParaRPr>
        </a:p>
      </dgm:t>
    </dgm:pt>
    <dgm:pt modelId="{C035632F-08FA-43C1-8B80-1D0C21E65AE5}" type="parTrans" cxnId="{124CB462-7EB5-4B2F-80F5-533359318F51}">
      <dgm:prSet/>
      <dgm:spPr/>
      <dgm:t>
        <a:bodyPr/>
        <a:lstStyle/>
        <a:p>
          <a:endParaRPr lang="en-US"/>
        </a:p>
      </dgm:t>
    </dgm:pt>
    <dgm:pt modelId="{BE1839FE-842E-4B60-BEE7-B938FFDB9C4B}" type="sibTrans" cxnId="{124CB462-7EB5-4B2F-80F5-533359318F51}">
      <dgm:prSet/>
      <dgm:spPr/>
      <dgm:t>
        <a:bodyPr/>
        <a:lstStyle/>
        <a:p>
          <a:endParaRPr lang="en-US"/>
        </a:p>
      </dgm:t>
    </dgm:pt>
    <dgm:pt modelId="{3098ADB9-8130-470C-B9F9-335E5EEAA08F}" type="pres">
      <dgm:prSet presAssocID="{74C19F99-405B-41C1-8D17-25EBDF130265}" presName="root" presStyleCnt="0">
        <dgm:presLayoutVars>
          <dgm:dir/>
          <dgm:resizeHandles val="exact"/>
        </dgm:presLayoutVars>
      </dgm:prSet>
      <dgm:spPr/>
    </dgm:pt>
    <dgm:pt modelId="{0E33E1EC-5AEB-42F1-BB86-E8DECAB9CE45}" type="pres">
      <dgm:prSet presAssocID="{2F4C28E4-9653-44DA-857A-F1B13A826E96}" presName="compNode" presStyleCnt="0"/>
      <dgm:spPr/>
    </dgm:pt>
    <dgm:pt modelId="{F697D8A2-71E2-4DBC-B41C-F01B9AA1DC4C}" type="pres">
      <dgm:prSet presAssocID="{2F4C28E4-9653-44DA-857A-F1B13A826E96}" presName="bgRect" presStyleLbl="bgShp" presStyleIdx="0" presStyleCnt="4"/>
      <dgm:spPr/>
    </dgm:pt>
    <dgm:pt modelId="{DBEB2ADE-65DE-4E69-AABD-BE207E92183A}" type="pres">
      <dgm:prSet presAssocID="{2F4C28E4-9653-44DA-857A-F1B13A826E96}" presName="iconRect" presStyleLbl="node1" presStyleIdx="0" presStyleCnt="4"/>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B10A6C3D-B892-4431-9970-1854AA7AB0B6}" type="pres">
      <dgm:prSet presAssocID="{2F4C28E4-9653-44DA-857A-F1B13A826E96}" presName="spaceRect" presStyleCnt="0"/>
      <dgm:spPr/>
    </dgm:pt>
    <dgm:pt modelId="{A3FEC375-0BE6-4EDC-97DD-D011040C4702}" type="pres">
      <dgm:prSet presAssocID="{2F4C28E4-9653-44DA-857A-F1B13A826E96}" presName="parTx" presStyleLbl="revTx" presStyleIdx="0" presStyleCnt="4">
        <dgm:presLayoutVars>
          <dgm:chMax val="0"/>
          <dgm:chPref val="0"/>
        </dgm:presLayoutVars>
      </dgm:prSet>
      <dgm:spPr/>
    </dgm:pt>
    <dgm:pt modelId="{5B0C4618-694E-4660-88EC-51ED07D03EA7}" type="pres">
      <dgm:prSet presAssocID="{31E94785-289C-452C-A677-B5253AB34A43}" presName="sibTrans" presStyleCnt="0"/>
      <dgm:spPr/>
    </dgm:pt>
    <dgm:pt modelId="{7E2FC2B3-BC2D-480B-BD60-66A062CC249A}" type="pres">
      <dgm:prSet presAssocID="{4A35A429-CDA9-4F3B-B6AB-1AE925E85768}" presName="compNode" presStyleCnt="0"/>
      <dgm:spPr/>
    </dgm:pt>
    <dgm:pt modelId="{15344B55-5DE0-4891-8590-84EF4EA0B940}" type="pres">
      <dgm:prSet presAssocID="{4A35A429-CDA9-4F3B-B6AB-1AE925E85768}" presName="bgRect" presStyleLbl="bgShp" presStyleIdx="1" presStyleCnt="4" custLinFactNeighborX="-1761"/>
      <dgm:spPr/>
    </dgm:pt>
    <dgm:pt modelId="{F73AED6D-9A3A-4534-BA21-4850BE7D20FA}" type="pres">
      <dgm:prSet presAssocID="{4A35A429-CDA9-4F3B-B6AB-1AE925E85768}" presName="iconRect" presStyleLbl="node1" presStyleIdx="1" presStyleCnt="4"/>
      <dgm:spPr>
        <a:blipFill>
          <a:blip xmlns:r="http://schemas.openxmlformats.org/officeDocument/2006/relationships" r:embed="rId6"/>
          <a:srcRect/>
          <a:stretch>
            <a:fillRect/>
          </a:stretch>
        </a:blipFill>
      </dgm:spPr>
    </dgm:pt>
    <dgm:pt modelId="{36292288-4588-451C-9D1F-6794E79B42DE}" type="pres">
      <dgm:prSet presAssocID="{4A35A429-CDA9-4F3B-B6AB-1AE925E85768}" presName="spaceRect" presStyleCnt="0"/>
      <dgm:spPr/>
    </dgm:pt>
    <dgm:pt modelId="{5FAED739-16C8-423E-879F-F64F9FE8B999}" type="pres">
      <dgm:prSet presAssocID="{4A35A429-CDA9-4F3B-B6AB-1AE925E85768}" presName="parTx" presStyleLbl="revTx" presStyleIdx="1" presStyleCnt="4">
        <dgm:presLayoutVars>
          <dgm:chMax val="0"/>
          <dgm:chPref val="0"/>
        </dgm:presLayoutVars>
      </dgm:prSet>
      <dgm:spPr/>
    </dgm:pt>
    <dgm:pt modelId="{45CA7EE8-B30B-4D3A-A4C2-6E2A0208368C}" type="pres">
      <dgm:prSet presAssocID="{11053122-9F0C-4FF2-A533-2C5EE20067AB}" presName="sibTrans" presStyleCnt="0"/>
      <dgm:spPr/>
    </dgm:pt>
    <dgm:pt modelId="{BD0C5A1C-C460-43FB-871A-0F7497459347}" type="pres">
      <dgm:prSet presAssocID="{8772D6DF-FF0D-46E6-BE3C-FC3335C55D5B}" presName="compNode" presStyleCnt="0"/>
      <dgm:spPr/>
    </dgm:pt>
    <dgm:pt modelId="{B7937C17-4F3E-469B-986B-6FC5C3B0A2A1}" type="pres">
      <dgm:prSet presAssocID="{8772D6DF-FF0D-46E6-BE3C-FC3335C55D5B}" presName="bgRect" presStyleLbl="bgShp" presStyleIdx="2" presStyleCnt="4"/>
      <dgm:spPr/>
    </dgm:pt>
    <dgm:pt modelId="{148EF153-BC0E-40D4-89E4-4D713FA5A4D0}" type="pres">
      <dgm:prSet presAssocID="{8772D6DF-FF0D-46E6-BE3C-FC3335C55D5B}" presName="iconRect" presStyleLbl="node1" presStyleIdx="2"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pt>
    <dgm:pt modelId="{B5EC3A63-3B4E-4AF3-B9D0-5A7E275D6ECD}" type="pres">
      <dgm:prSet presAssocID="{8772D6DF-FF0D-46E6-BE3C-FC3335C55D5B}" presName="spaceRect" presStyleCnt="0"/>
      <dgm:spPr/>
    </dgm:pt>
    <dgm:pt modelId="{98802354-9CD7-4D0A-AD4A-4F5A1F67CBDD}" type="pres">
      <dgm:prSet presAssocID="{8772D6DF-FF0D-46E6-BE3C-FC3335C55D5B}" presName="parTx" presStyleLbl="revTx" presStyleIdx="2" presStyleCnt="4">
        <dgm:presLayoutVars>
          <dgm:chMax val="0"/>
          <dgm:chPref val="0"/>
        </dgm:presLayoutVars>
      </dgm:prSet>
      <dgm:spPr/>
    </dgm:pt>
    <dgm:pt modelId="{3460CBE7-818E-4A22-AC0D-3F20D742CD7D}" type="pres">
      <dgm:prSet presAssocID="{EAD9A784-332C-41F0-BE35-7C3023953A3B}" presName="sibTrans" presStyleCnt="0"/>
      <dgm:spPr/>
    </dgm:pt>
    <dgm:pt modelId="{587D7C6C-CD70-411C-929A-877176706063}" type="pres">
      <dgm:prSet presAssocID="{8CC2C75B-2B12-49D0-8E71-D79A208725E0}" presName="compNode" presStyleCnt="0"/>
      <dgm:spPr/>
    </dgm:pt>
    <dgm:pt modelId="{9FE0BDD7-C262-4D12-A57E-1D256809DB2B}" type="pres">
      <dgm:prSet presAssocID="{8CC2C75B-2B12-49D0-8E71-D79A208725E0}" presName="bgRect" presStyleLbl="bgShp" presStyleIdx="3" presStyleCnt="4"/>
      <dgm:spPr/>
    </dgm:pt>
    <dgm:pt modelId="{739889BF-AE88-49D6-9613-7EEF6B1B00A2}" type="pres">
      <dgm:prSet presAssocID="{8CC2C75B-2B12-49D0-8E71-D79A208725E0}" presName="iconRect" presStyleLbl="node1" presStyleIdx="3" presStyleCnt="4"/>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omputer outline"/>
        </a:ext>
      </dgm:extLst>
    </dgm:pt>
    <dgm:pt modelId="{676DDA58-CDFD-48CF-8BC9-1CD10DA489E8}" type="pres">
      <dgm:prSet presAssocID="{8CC2C75B-2B12-49D0-8E71-D79A208725E0}" presName="spaceRect" presStyleCnt="0"/>
      <dgm:spPr/>
    </dgm:pt>
    <dgm:pt modelId="{18C01D80-1B70-48C3-A8BB-885B1264627F}" type="pres">
      <dgm:prSet presAssocID="{8CC2C75B-2B12-49D0-8E71-D79A208725E0}" presName="parTx" presStyleLbl="revTx" presStyleIdx="3" presStyleCnt="4">
        <dgm:presLayoutVars>
          <dgm:chMax val="0"/>
          <dgm:chPref val="0"/>
        </dgm:presLayoutVars>
      </dgm:prSet>
      <dgm:spPr/>
    </dgm:pt>
  </dgm:ptLst>
  <dgm:cxnLst>
    <dgm:cxn modelId="{75C1FC22-0957-43ED-9A3D-372B3BD0EA69}" type="presOf" srcId="{4A35A429-CDA9-4F3B-B6AB-1AE925E85768}" destId="{5FAED739-16C8-423E-879F-F64F9FE8B999}" srcOrd="0" destOrd="0" presId="urn:microsoft.com/office/officeart/2018/2/layout/IconVerticalSolidList"/>
    <dgm:cxn modelId="{64D4F92F-F946-44C8-9C1A-69016646520F}" type="presOf" srcId="{8772D6DF-FF0D-46E6-BE3C-FC3335C55D5B}" destId="{98802354-9CD7-4D0A-AD4A-4F5A1F67CBDD}" srcOrd="0" destOrd="0" presId="urn:microsoft.com/office/officeart/2018/2/layout/IconVerticalSolidList"/>
    <dgm:cxn modelId="{9BC53839-F1A1-4345-BB1D-999FD52E3C1D}" srcId="{74C19F99-405B-41C1-8D17-25EBDF130265}" destId="{8772D6DF-FF0D-46E6-BE3C-FC3335C55D5B}" srcOrd="2" destOrd="0" parTransId="{6975980F-D6CA-4D4D-9C44-E3EC04921621}" sibTransId="{EAD9A784-332C-41F0-BE35-7C3023953A3B}"/>
    <dgm:cxn modelId="{124CB462-7EB5-4B2F-80F5-533359318F51}" srcId="{74C19F99-405B-41C1-8D17-25EBDF130265}" destId="{8CC2C75B-2B12-49D0-8E71-D79A208725E0}" srcOrd="3" destOrd="0" parTransId="{C035632F-08FA-43C1-8B80-1D0C21E65AE5}" sibTransId="{BE1839FE-842E-4B60-BEE7-B938FFDB9C4B}"/>
    <dgm:cxn modelId="{2A228359-A20B-44FB-B280-147454DFB467}" type="presOf" srcId="{74C19F99-405B-41C1-8D17-25EBDF130265}" destId="{3098ADB9-8130-470C-B9F9-335E5EEAA08F}" srcOrd="0" destOrd="0" presId="urn:microsoft.com/office/officeart/2018/2/layout/IconVerticalSolidList"/>
    <dgm:cxn modelId="{DB97BF95-1182-4552-A4B7-926AAB602C0B}" type="presOf" srcId="{2F4C28E4-9653-44DA-857A-F1B13A826E96}" destId="{A3FEC375-0BE6-4EDC-97DD-D011040C4702}" srcOrd="0" destOrd="0" presId="urn:microsoft.com/office/officeart/2018/2/layout/IconVerticalSolidList"/>
    <dgm:cxn modelId="{5E570CE2-7E5E-401E-853D-348A87BB56A3}" srcId="{74C19F99-405B-41C1-8D17-25EBDF130265}" destId="{2F4C28E4-9653-44DA-857A-F1B13A826E96}" srcOrd="0" destOrd="0" parTransId="{01335788-FCBA-47F6-AEB0-AC794D000BEE}" sibTransId="{31E94785-289C-452C-A677-B5253AB34A43}"/>
    <dgm:cxn modelId="{2C0854F2-A9D9-4C89-83A1-F4EB1F0CF712}" srcId="{74C19F99-405B-41C1-8D17-25EBDF130265}" destId="{4A35A429-CDA9-4F3B-B6AB-1AE925E85768}" srcOrd="1" destOrd="0" parTransId="{23711E0F-38F6-4FCE-BBBD-74ECBCD0D6C8}" sibTransId="{11053122-9F0C-4FF2-A533-2C5EE20067AB}"/>
    <dgm:cxn modelId="{B4779CF2-EC6E-457E-A8EB-5A1E6D9485BD}" type="presOf" srcId="{8CC2C75B-2B12-49D0-8E71-D79A208725E0}" destId="{18C01D80-1B70-48C3-A8BB-885B1264627F}" srcOrd="0" destOrd="0" presId="urn:microsoft.com/office/officeart/2018/2/layout/IconVerticalSolidList"/>
    <dgm:cxn modelId="{5BED6666-6603-4FC9-A667-837539A5DF68}" type="presParOf" srcId="{3098ADB9-8130-470C-B9F9-335E5EEAA08F}" destId="{0E33E1EC-5AEB-42F1-BB86-E8DECAB9CE45}" srcOrd="0" destOrd="0" presId="urn:microsoft.com/office/officeart/2018/2/layout/IconVerticalSolidList"/>
    <dgm:cxn modelId="{90414EE1-2D3C-4224-8638-3FB04734142B}" type="presParOf" srcId="{0E33E1EC-5AEB-42F1-BB86-E8DECAB9CE45}" destId="{F697D8A2-71E2-4DBC-B41C-F01B9AA1DC4C}" srcOrd="0" destOrd="0" presId="urn:microsoft.com/office/officeart/2018/2/layout/IconVerticalSolidList"/>
    <dgm:cxn modelId="{E2D1FE9B-491B-4CC0-8A7F-F9731F1CDE28}" type="presParOf" srcId="{0E33E1EC-5AEB-42F1-BB86-E8DECAB9CE45}" destId="{DBEB2ADE-65DE-4E69-AABD-BE207E92183A}" srcOrd="1" destOrd="0" presId="urn:microsoft.com/office/officeart/2018/2/layout/IconVerticalSolidList"/>
    <dgm:cxn modelId="{8A71F546-27BF-4AA0-AE78-96EE6C52EFD3}" type="presParOf" srcId="{0E33E1EC-5AEB-42F1-BB86-E8DECAB9CE45}" destId="{B10A6C3D-B892-4431-9970-1854AA7AB0B6}" srcOrd="2" destOrd="0" presId="urn:microsoft.com/office/officeart/2018/2/layout/IconVerticalSolidList"/>
    <dgm:cxn modelId="{E381A07C-8B30-4C7F-892C-59EB71EDE8E9}" type="presParOf" srcId="{0E33E1EC-5AEB-42F1-BB86-E8DECAB9CE45}" destId="{A3FEC375-0BE6-4EDC-97DD-D011040C4702}" srcOrd="3" destOrd="0" presId="urn:microsoft.com/office/officeart/2018/2/layout/IconVerticalSolidList"/>
    <dgm:cxn modelId="{7D4A3E42-ABFB-4FFA-8F05-5703159FA1F4}" type="presParOf" srcId="{3098ADB9-8130-470C-B9F9-335E5EEAA08F}" destId="{5B0C4618-694E-4660-88EC-51ED07D03EA7}" srcOrd="1" destOrd="0" presId="urn:microsoft.com/office/officeart/2018/2/layout/IconVerticalSolidList"/>
    <dgm:cxn modelId="{8306F75A-53EB-4B32-933E-84F3AB9A1160}" type="presParOf" srcId="{3098ADB9-8130-470C-B9F9-335E5EEAA08F}" destId="{7E2FC2B3-BC2D-480B-BD60-66A062CC249A}" srcOrd="2" destOrd="0" presId="urn:microsoft.com/office/officeart/2018/2/layout/IconVerticalSolidList"/>
    <dgm:cxn modelId="{8BF1FE72-A2E0-495D-99A5-258FB904DEAE}" type="presParOf" srcId="{7E2FC2B3-BC2D-480B-BD60-66A062CC249A}" destId="{15344B55-5DE0-4891-8590-84EF4EA0B940}" srcOrd="0" destOrd="0" presId="urn:microsoft.com/office/officeart/2018/2/layout/IconVerticalSolidList"/>
    <dgm:cxn modelId="{AAD362D7-DFB0-43BE-9F02-64779282D469}" type="presParOf" srcId="{7E2FC2B3-BC2D-480B-BD60-66A062CC249A}" destId="{F73AED6D-9A3A-4534-BA21-4850BE7D20FA}" srcOrd="1" destOrd="0" presId="urn:microsoft.com/office/officeart/2018/2/layout/IconVerticalSolidList"/>
    <dgm:cxn modelId="{165D29B1-8762-4AFE-A17D-0D5BBAE9900B}" type="presParOf" srcId="{7E2FC2B3-BC2D-480B-BD60-66A062CC249A}" destId="{36292288-4588-451C-9D1F-6794E79B42DE}" srcOrd="2" destOrd="0" presId="urn:microsoft.com/office/officeart/2018/2/layout/IconVerticalSolidList"/>
    <dgm:cxn modelId="{F1611087-5634-42F4-9F80-971BB1A1A3A8}" type="presParOf" srcId="{7E2FC2B3-BC2D-480B-BD60-66A062CC249A}" destId="{5FAED739-16C8-423E-879F-F64F9FE8B999}" srcOrd="3" destOrd="0" presId="urn:microsoft.com/office/officeart/2018/2/layout/IconVerticalSolidList"/>
    <dgm:cxn modelId="{35E3D675-22C5-48BF-899B-1FCB4E697D7B}" type="presParOf" srcId="{3098ADB9-8130-470C-B9F9-335E5EEAA08F}" destId="{45CA7EE8-B30B-4D3A-A4C2-6E2A0208368C}" srcOrd="3" destOrd="0" presId="urn:microsoft.com/office/officeart/2018/2/layout/IconVerticalSolidList"/>
    <dgm:cxn modelId="{A9D08859-46C9-4B23-ABB3-68CEEBD3E88D}" type="presParOf" srcId="{3098ADB9-8130-470C-B9F9-335E5EEAA08F}" destId="{BD0C5A1C-C460-43FB-871A-0F7497459347}" srcOrd="4" destOrd="0" presId="urn:microsoft.com/office/officeart/2018/2/layout/IconVerticalSolidList"/>
    <dgm:cxn modelId="{63053814-0798-4C1F-AE42-5F8234B98092}" type="presParOf" srcId="{BD0C5A1C-C460-43FB-871A-0F7497459347}" destId="{B7937C17-4F3E-469B-986B-6FC5C3B0A2A1}" srcOrd="0" destOrd="0" presId="urn:microsoft.com/office/officeart/2018/2/layout/IconVerticalSolidList"/>
    <dgm:cxn modelId="{944E797B-1392-4F18-9F59-F74139E0681E}" type="presParOf" srcId="{BD0C5A1C-C460-43FB-871A-0F7497459347}" destId="{148EF153-BC0E-40D4-89E4-4D713FA5A4D0}" srcOrd="1" destOrd="0" presId="urn:microsoft.com/office/officeart/2018/2/layout/IconVerticalSolidList"/>
    <dgm:cxn modelId="{68187E0D-E93B-40ED-9D31-6A35CC5EA874}" type="presParOf" srcId="{BD0C5A1C-C460-43FB-871A-0F7497459347}" destId="{B5EC3A63-3B4E-4AF3-B9D0-5A7E275D6ECD}" srcOrd="2" destOrd="0" presId="urn:microsoft.com/office/officeart/2018/2/layout/IconVerticalSolidList"/>
    <dgm:cxn modelId="{D25D8DCC-CEEE-4126-A4AC-620A9FE74028}" type="presParOf" srcId="{BD0C5A1C-C460-43FB-871A-0F7497459347}" destId="{98802354-9CD7-4D0A-AD4A-4F5A1F67CBDD}" srcOrd="3" destOrd="0" presId="urn:microsoft.com/office/officeart/2018/2/layout/IconVerticalSolidList"/>
    <dgm:cxn modelId="{C7EEA121-B0D0-4ADC-94E8-B12D63B631F3}" type="presParOf" srcId="{3098ADB9-8130-470C-B9F9-335E5EEAA08F}" destId="{3460CBE7-818E-4A22-AC0D-3F20D742CD7D}" srcOrd="5" destOrd="0" presId="urn:microsoft.com/office/officeart/2018/2/layout/IconVerticalSolidList"/>
    <dgm:cxn modelId="{4AB2A1C0-92EC-43BA-926B-3558EBD0B697}" type="presParOf" srcId="{3098ADB9-8130-470C-B9F9-335E5EEAA08F}" destId="{587D7C6C-CD70-411C-929A-877176706063}" srcOrd="6" destOrd="0" presId="urn:microsoft.com/office/officeart/2018/2/layout/IconVerticalSolidList"/>
    <dgm:cxn modelId="{378EBE2C-6F42-462E-B399-F3E2F0479A0A}" type="presParOf" srcId="{587D7C6C-CD70-411C-929A-877176706063}" destId="{9FE0BDD7-C262-4D12-A57E-1D256809DB2B}" srcOrd="0" destOrd="0" presId="urn:microsoft.com/office/officeart/2018/2/layout/IconVerticalSolidList"/>
    <dgm:cxn modelId="{3BFF187B-1A1A-4A17-9AF7-69EB1759FDEE}" type="presParOf" srcId="{587D7C6C-CD70-411C-929A-877176706063}" destId="{739889BF-AE88-49D6-9613-7EEF6B1B00A2}" srcOrd="1" destOrd="0" presId="urn:microsoft.com/office/officeart/2018/2/layout/IconVerticalSolidList"/>
    <dgm:cxn modelId="{962E1966-A10C-4543-ACE1-56033DCD507A}" type="presParOf" srcId="{587D7C6C-CD70-411C-929A-877176706063}" destId="{676DDA58-CDFD-48CF-8BC9-1CD10DA489E8}" srcOrd="2" destOrd="0" presId="urn:microsoft.com/office/officeart/2018/2/layout/IconVerticalSolidList"/>
    <dgm:cxn modelId="{DD04D471-9C82-4480-BBD5-F4A7741D30BE}" type="presParOf" srcId="{587D7C6C-CD70-411C-929A-877176706063}" destId="{18C01D80-1B70-48C3-A8BB-885B1264627F}"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7D8A2-71E2-4DBC-B41C-F01B9AA1DC4C}">
      <dsp:nvSpPr>
        <dsp:cNvPr id="0" name=""/>
        <dsp:cNvSpPr/>
      </dsp:nvSpPr>
      <dsp:spPr>
        <a:xfrm>
          <a:off x="0" y="2312"/>
          <a:ext cx="6897428" cy="11721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EB2ADE-65DE-4E69-AABD-BE207E92183A}">
      <dsp:nvSpPr>
        <dsp:cNvPr id="0" name=""/>
        <dsp:cNvSpPr/>
      </dsp:nvSpPr>
      <dsp:spPr>
        <a:xfrm>
          <a:off x="354581" y="266050"/>
          <a:ext cx="644693" cy="64469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FEC375-0BE6-4EDC-97DD-D011040C4702}">
      <dsp:nvSpPr>
        <dsp:cNvPr id="0" name=""/>
        <dsp:cNvSpPr/>
      </dsp:nvSpPr>
      <dsp:spPr>
        <a:xfrm>
          <a:off x="1353856" y="2312"/>
          <a:ext cx="5543571" cy="1172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55" tIns="124055" rIns="124055" bIns="124055" numCol="1" spcCol="1270" anchor="ctr" anchorCtr="0">
          <a:noAutofit/>
        </a:bodyPr>
        <a:lstStyle/>
        <a:p>
          <a:pPr marL="0" lvl="0" indent="0" algn="l" defTabSz="977900">
            <a:lnSpc>
              <a:spcPct val="100000"/>
            </a:lnSpc>
            <a:spcBef>
              <a:spcPct val="0"/>
            </a:spcBef>
            <a:spcAft>
              <a:spcPct val="35000"/>
            </a:spcAft>
            <a:buNone/>
          </a:pPr>
          <a:r>
            <a:rPr lang="en-US" sz="2200" kern="1200">
              <a:solidFill>
                <a:schemeClr val="accent1">
                  <a:lumMod val="50000"/>
                </a:schemeClr>
              </a:solidFill>
              <a:latin typeface="+mj-lt"/>
              <a:hlinkClick xmlns:r="http://schemas.openxmlformats.org/officeDocument/2006/relationships" r:id="rId2">
                <a:extLst>
                  <a:ext uri="{A12FA001-AC4F-418D-AE19-62706E023703}">
                    <ahyp:hlinkClr xmlns:ahyp="http://schemas.microsoft.com/office/drawing/2018/hyperlinkcolor" val="tx"/>
                  </a:ext>
                </a:extLst>
              </a:hlinkClick>
            </a:rPr>
            <a:t>Medical Billing &amp; Coding </a:t>
          </a:r>
          <a:endParaRPr lang="en-US" sz="2200" kern="1200" dirty="0">
            <a:solidFill>
              <a:schemeClr val="accent1">
                <a:lumMod val="50000"/>
              </a:schemeClr>
            </a:solidFill>
            <a:latin typeface="+mj-lt"/>
          </a:endParaRPr>
        </a:p>
      </dsp:txBody>
      <dsp:txXfrm>
        <a:off x="1353856" y="2312"/>
        <a:ext cx="5543571" cy="1172169"/>
      </dsp:txXfrm>
    </dsp:sp>
    <dsp:sp modelId="{15344B55-5DE0-4891-8590-84EF4EA0B940}">
      <dsp:nvSpPr>
        <dsp:cNvPr id="0" name=""/>
        <dsp:cNvSpPr/>
      </dsp:nvSpPr>
      <dsp:spPr>
        <a:xfrm>
          <a:off x="0" y="1467524"/>
          <a:ext cx="6897428" cy="11721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3AED6D-9A3A-4534-BA21-4850BE7D20FA}">
      <dsp:nvSpPr>
        <dsp:cNvPr id="0" name=""/>
        <dsp:cNvSpPr/>
      </dsp:nvSpPr>
      <dsp:spPr>
        <a:xfrm>
          <a:off x="354581" y="1731263"/>
          <a:ext cx="644693" cy="644693"/>
        </a:xfrm>
        <a:prstGeom prst="rect">
          <a:avLst/>
        </a:prstGeom>
        <a:blipFill>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AED739-16C8-423E-879F-F64F9FE8B999}">
      <dsp:nvSpPr>
        <dsp:cNvPr id="0" name=""/>
        <dsp:cNvSpPr/>
      </dsp:nvSpPr>
      <dsp:spPr>
        <a:xfrm>
          <a:off x="1353856" y="1467524"/>
          <a:ext cx="5543571" cy="1172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55" tIns="124055" rIns="124055" bIns="124055" numCol="1" spcCol="1270" anchor="ctr" anchorCtr="0">
          <a:noAutofit/>
        </a:bodyPr>
        <a:lstStyle/>
        <a:p>
          <a:pPr marL="0" lvl="0" indent="0" algn="l" defTabSz="977900">
            <a:lnSpc>
              <a:spcPct val="100000"/>
            </a:lnSpc>
            <a:spcBef>
              <a:spcPct val="0"/>
            </a:spcBef>
            <a:spcAft>
              <a:spcPct val="35000"/>
            </a:spcAft>
            <a:buNone/>
          </a:pPr>
          <a:r>
            <a:rPr lang="en-US" sz="2200" kern="1200">
              <a:solidFill>
                <a:schemeClr val="accent1">
                  <a:lumMod val="50000"/>
                </a:schemeClr>
              </a:solidFill>
              <a:latin typeface="+mj-lt"/>
              <a:hlinkClick xmlns:r="http://schemas.openxmlformats.org/officeDocument/2006/relationships" r:id="rId4">
                <a:extLst>
                  <a:ext uri="{A12FA001-AC4F-418D-AE19-62706E023703}">
                    <ahyp:hlinkClr xmlns:ahyp="http://schemas.microsoft.com/office/drawing/2018/hyperlinkcolor" val="tx"/>
                  </a:ext>
                </a:extLst>
              </a:hlinkClick>
            </a:rPr>
            <a:t>Medical Assistant</a:t>
          </a:r>
          <a:endParaRPr lang="en-US" sz="2200" kern="1200" dirty="0">
            <a:solidFill>
              <a:schemeClr val="accent1">
                <a:lumMod val="50000"/>
              </a:schemeClr>
            </a:solidFill>
            <a:latin typeface="+mj-lt"/>
          </a:endParaRPr>
        </a:p>
      </dsp:txBody>
      <dsp:txXfrm>
        <a:off x="1353856" y="1467524"/>
        <a:ext cx="5543571" cy="1172169"/>
      </dsp:txXfrm>
    </dsp:sp>
    <dsp:sp modelId="{B7937C17-4F3E-469B-986B-6FC5C3B0A2A1}">
      <dsp:nvSpPr>
        <dsp:cNvPr id="0" name=""/>
        <dsp:cNvSpPr/>
      </dsp:nvSpPr>
      <dsp:spPr>
        <a:xfrm>
          <a:off x="0" y="2932737"/>
          <a:ext cx="6897428" cy="11721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8EF153-BC0E-40D4-89E4-4D713FA5A4D0}">
      <dsp:nvSpPr>
        <dsp:cNvPr id="0" name=""/>
        <dsp:cNvSpPr/>
      </dsp:nvSpPr>
      <dsp:spPr>
        <a:xfrm>
          <a:off x="354581" y="3196475"/>
          <a:ext cx="644693" cy="64469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802354-9CD7-4D0A-AD4A-4F5A1F67CBDD}">
      <dsp:nvSpPr>
        <dsp:cNvPr id="0" name=""/>
        <dsp:cNvSpPr/>
      </dsp:nvSpPr>
      <dsp:spPr>
        <a:xfrm>
          <a:off x="1353856" y="2932737"/>
          <a:ext cx="5543571" cy="1172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55" tIns="124055" rIns="124055" bIns="124055" numCol="1" spcCol="1270" anchor="ctr" anchorCtr="0">
          <a:noAutofit/>
        </a:bodyPr>
        <a:lstStyle/>
        <a:p>
          <a:pPr marL="0" lvl="0" indent="0" algn="l" defTabSz="977900">
            <a:lnSpc>
              <a:spcPct val="100000"/>
            </a:lnSpc>
            <a:spcBef>
              <a:spcPct val="0"/>
            </a:spcBef>
            <a:spcAft>
              <a:spcPct val="35000"/>
            </a:spcAft>
            <a:buNone/>
          </a:pPr>
          <a:r>
            <a:rPr lang="en-US" sz="2200" kern="1200">
              <a:solidFill>
                <a:schemeClr val="accent1">
                  <a:lumMod val="50000"/>
                </a:schemeClr>
              </a:solidFill>
              <a:latin typeface="+mj-lt"/>
              <a:hlinkClick xmlns:r="http://schemas.openxmlformats.org/officeDocument/2006/relationships" r:id="rId7">
                <a:extLst>
                  <a:ext uri="{A12FA001-AC4F-418D-AE19-62706E023703}">
                    <ahyp:hlinkClr xmlns:ahyp="http://schemas.microsoft.com/office/drawing/2018/hyperlinkcolor" val="tx"/>
                  </a:ext>
                </a:extLst>
              </a:hlinkClick>
            </a:rPr>
            <a:t>Hospitality</a:t>
          </a:r>
          <a:endParaRPr lang="en-US" sz="2200" kern="1200" dirty="0">
            <a:solidFill>
              <a:schemeClr val="accent1">
                <a:lumMod val="50000"/>
              </a:schemeClr>
            </a:solidFill>
            <a:latin typeface="+mj-lt"/>
          </a:endParaRPr>
        </a:p>
      </dsp:txBody>
      <dsp:txXfrm>
        <a:off x="1353856" y="2932737"/>
        <a:ext cx="5543571" cy="1172169"/>
      </dsp:txXfrm>
    </dsp:sp>
    <dsp:sp modelId="{9FE0BDD7-C262-4D12-A57E-1D256809DB2B}">
      <dsp:nvSpPr>
        <dsp:cNvPr id="0" name=""/>
        <dsp:cNvSpPr/>
      </dsp:nvSpPr>
      <dsp:spPr>
        <a:xfrm>
          <a:off x="0" y="4397949"/>
          <a:ext cx="6897428" cy="11721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9889BF-AE88-49D6-9613-7EEF6B1B00A2}">
      <dsp:nvSpPr>
        <dsp:cNvPr id="0" name=""/>
        <dsp:cNvSpPr/>
      </dsp:nvSpPr>
      <dsp:spPr>
        <a:xfrm>
          <a:off x="354581" y="4661687"/>
          <a:ext cx="644693" cy="644693"/>
        </a:xfrm>
        <a:prstGeom prst="rect">
          <a:avLst/>
        </a:prstGeom>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C01D80-1B70-48C3-A8BB-885B1264627F}">
      <dsp:nvSpPr>
        <dsp:cNvPr id="0" name=""/>
        <dsp:cNvSpPr/>
      </dsp:nvSpPr>
      <dsp:spPr>
        <a:xfrm>
          <a:off x="1353856" y="4397949"/>
          <a:ext cx="5543571" cy="1172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55" tIns="124055" rIns="124055" bIns="124055" numCol="1" spcCol="1270" anchor="ctr" anchorCtr="0">
          <a:noAutofit/>
        </a:bodyPr>
        <a:lstStyle/>
        <a:p>
          <a:pPr marL="0" lvl="0" indent="0" algn="l" defTabSz="977900">
            <a:lnSpc>
              <a:spcPct val="100000"/>
            </a:lnSpc>
            <a:spcBef>
              <a:spcPct val="0"/>
            </a:spcBef>
            <a:spcAft>
              <a:spcPct val="35000"/>
            </a:spcAft>
            <a:buNone/>
          </a:pPr>
          <a:r>
            <a:rPr lang="en-US" sz="2200" kern="1200">
              <a:solidFill>
                <a:schemeClr val="accent1">
                  <a:lumMod val="50000"/>
                </a:schemeClr>
              </a:solidFill>
              <a:latin typeface="+mj-lt"/>
              <a:hlinkClick xmlns:r="http://schemas.openxmlformats.org/officeDocument/2006/relationships" r:id="rId10">
                <a:extLst>
                  <a:ext uri="{A12FA001-AC4F-418D-AE19-62706E023703}">
                    <ahyp:hlinkClr xmlns:ahyp="http://schemas.microsoft.com/office/drawing/2018/hyperlinkcolor" val="tx"/>
                  </a:ext>
                </a:extLst>
              </a:hlinkClick>
            </a:rPr>
            <a:t>IT Support Specialist</a:t>
          </a:r>
          <a:endParaRPr lang="en-US" sz="2200" kern="1200" dirty="0">
            <a:solidFill>
              <a:schemeClr val="accent1">
                <a:lumMod val="50000"/>
              </a:schemeClr>
            </a:solidFill>
            <a:latin typeface="+mj-lt"/>
          </a:endParaRPr>
        </a:p>
      </dsp:txBody>
      <dsp:txXfrm>
        <a:off x="1353856" y="4397949"/>
        <a:ext cx="5543571" cy="117216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6514"/>
          </a:xfrm>
          <a:prstGeom prst="rect">
            <a:avLst/>
          </a:prstGeom>
        </p:spPr>
        <p:txBody>
          <a:bodyPr vert="horz" lIns="93192" tIns="46596" rIns="93192" bIns="46596" rtlCol="0"/>
          <a:lstStyle>
            <a:lvl1pPr algn="l">
              <a:defRPr sz="1200"/>
            </a:lvl1pPr>
          </a:lstStyle>
          <a:p>
            <a:endParaRPr lang="en-US" dirty="0"/>
          </a:p>
        </p:txBody>
      </p:sp>
      <p:sp>
        <p:nvSpPr>
          <p:cNvPr id="3" name="Date Placeholder 2"/>
          <p:cNvSpPr>
            <a:spLocks noGrp="1"/>
          </p:cNvSpPr>
          <p:nvPr>
            <p:ph type="dt" idx="1"/>
          </p:nvPr>
        </p:nvSpPr>
        <p:spPr>
          <a:xfrm>
            <a:off x="3971837" y="0"/>
            <a:ext cx="3038528" cy="466514"/>
          </a:xfrm>
          <a:prstGeom prst="rect">
            <a:avLst/>
          </a:prstGeom>
        </p:spPr>
        <p:txBody>
          <a:bodyPr vert="horz" lIns="93192" tIns="46596" rIns="93192" bIns="46596" rtlCol="0"/>
          <a:lstStyle>
            <a:lvl1pPr algn="r">
              <a:defRPr sz="1200"/>
            </a:lvl1pPr>
          </a:lstStyle>
          <a:p>
            <a:fld id="{EBA79FCD-B599-49B6-BCD4-48B795E38EE0}" type="datetimeFigureOut">
              <a:rPr lang="en-US" smtClean="0"/>
              <a:t>8/22/2023</a:t>
            </a:fld>
            <a:endParaRPr lang="en-US" dirty="0"/>
          </a:p>
        </p:txBody>
      </p:sp>
      <p:sp>
        <p:nvSpPr>
          <p:cNvPr id="4" name="Slide Image Placeholder 3"/>
          <p:cNvSpPr>
            <a:spLocks noGrp="1" noRot="1" noChangeAspect="1"/>
          </p:cNvSpPr>
          <p:nvPr>
            <p:ph type="sldImg" idx="2"/>
          </p:nvPr>
        </p:nvSpPr>
        <p:spPr>
          <a:xfrm>
            <a:off x="717550" y="1162050"/>
            <a:ext cx="5576888" cy="3138488"/>
          </a:xfrm>
          <a:prstGeom prst="rect">
            <a:avLst/>
          </a:prstGeom>
          <a:noFill/>
          <a:ln w="12700">
            <a:solidFill>
              <a:prstClr val="black"/>
            </a:solidFill>
          </a:ln>
        </p:spPr>
        <p:txBody>
          <a:bodyPr vert="horz" lIns="93192" tIns="46596" rIns="93192" bIns="46596" rtlCol="0" anchor="ctr"/>
          <a:lstStyle/>
          <a:p>
            <a:endParaRPr lang="en-US" dirty="0"/>
          </a:p>
        </p:txBody>
      </p:sp>
      <p:sp>
        <p:nvSpPr>
          <p:cNvPr id="5" name="Notes Placeholder 4"/>
          <p:cNvSpPr>
            <a:spLocks noGrp="1"/>
          </p:cNvSpPr>
          <p:nvPr>
            <p:ph type="body" sz="quarter" idx="3"/>
          </p:nvPr>
        </p:nvSpPr>
        <p:spPr>
          <a:xfrm>
            <a:off x="701199" y="4474657"/>
            <a:ext cx="5609590" cy="3661083"/>
          </a:xfrm>
          <a:prstGeom prst="rect">
            <a:avLst/>
          </a:prstGeom>
        </p:spPr>
        <p:txBody>
          <a:bodyPr vert="horz" lIns="93192" tIns="46596" rIns="93192" bIns="465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476"/>
            <a:ext cx="3038528" cy="466513"/>
          </a:xfrm>
          <a:prstGeom prst="rect">
            <a:avLst/>
          </a:prstGeom>
        </p:spPr>
        <p:txBody>
          <a:bodyPr vert="horz" lIns="93192" tIns="46596" rIns="93192" bIns="465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837" y="8831476"/>
            <a:ext cx="3038528" cy="466513"/>
          </a:xfrm>
          <a:prstGeom prst="rect">
            <a:avLst/>
          </a:prstGeom>
        </p:spPr>
        <p:txBody>
          <a:bodyPr vert="horz" lIns="93192" tIns="46596" rIns="93192" bIns="46596" rtlCol="0" anchor="b"/>
          <a:lstStyle>
            <a:lvl1pPr algn="r">
              <a:defRPr sz="1200"/>
            </a:lvl1pPr>
          </a:lstStyle>
          <a:p>
            <a:fld id="{C6C16496-A5A1-4C9E-A80E-DB96C895EE0E}" type="slidenum">
              <a:rPr lang="en-US" smtClean="0"/>
              <a:t>‹#›</a:t>
            </a:fld>
            <a:endParaRPr lang="en-US" dirty="0"/>
          </a:p>
        </p:txBody>
      </p:sp>
    </p:spTree>
    <p:extLst>
      <p:ext uri="{BB962C8B-B14F-4D97-AF65-F5344CB8AC3E}">
        <p14:creationId xmlns:p14="http://schemas.microsoft.com/office/powerpoint/2010/main" val="272675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16496-A5A1-4C9E-A80E-DB96C895EE0E}" type="slidenum">
              <a:rPr lang="en-US" smtClean="0"/>
              <a:t>4</a:t>
            </a:fld>
            <a:endParaRPr lang="en-US" dirty="0"/>
          </a:p>
        </p:txBody>
      </p:sp>
    </p:spTree>
    <p:extLst>
      <p:ext uri="{BB962C8B-B14F-4D97-AF65-F5344CB8AC3E}">
        <p14:creationId xmlns:p14="http://schemas.microsoft.com/office/powerpoint/2010/main" val="153714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16496-A5A1-4C9E-A80E-DB96C895EE0E}" type="slidenum">
              <a:rPr lang="en-US" smtClean="0"/>
              <a:t>7</a:t>
            </a:fld>
            <a:endParaRPr lang="en-US" dirty="0"/>
          </a:p>
        </p:txBody>
      </p:sp>
    </p:spTree>
    <p:extLst>
      <p:ext uri="{BB962C8B-B14F-4D97-AF65-F5344CB8AC3E}">
        <p14:creationId xmlns:p14="http://schemas.microsoft.com/office/powerpoint/2010/main" val="358836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16496-A5A1-4C9E-A80E-DB96C895EE0E}" type="slidenum">
              <a:rPr lang="en-US" smtClean="0"/>
              <a:t>8</a:t>
            </a:fld>
            <a:endParaRPr lang="en-US" dirty="0"/>
          </a:p>
        </p:txBody>
      </p:sp>
    </p:spTree>
    <p:extLst>
      <p:ext uri="{BB962C8B-B14F-4D97-AF65-F5344CB8AC3E}">
        <p14:creationId xmlns:p14="http://schemas.microsoft.com/office/powerpoint/2010/main" val="1002179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a:t>
            </a:r>
          </a:p>
        </p:txBody>
      </p:sp>
      <p:sp>
        <p:nvSpPr>
          <p:cNvPr id="4" name="Slide Number Placeholder 3"/>
          <p:cNvSpPr>
            <a:spLocks noGrp="1"/>
          </p:cNvSpPr>
          <p:nvPr>
            <p:ph type="sldNum" sz="quarter" idx="5"/>
          </p:nvPr>
        </p:nvSpPr>
        <p:spPr/>
        <p:txBody>
          <a:bodyPr/>
          <a:lstStyle/>
          <a:p>
            <a:fld id="{C6C16496-A5A1-4C9E-A80E-DB96C895EE0E}" type="slidenum">
              <a:rPr lang="en-US" smtClean="0"/>
              <a:t>10</a:t>
            </a:fld>
            <a:endParaRPr lang="en-US" dirty="0"/>
          </a:p>
        </p:txBody>
      </p:sp>
    </p:spTree>
    <p:extLst>
      <p:ext uri="{BB962C8B-B14F-4D97-AF65-F5344CB8AC3E}">
        <p14:creationId xmlns:p14="http://schemas.microsoft.com/office/powerpoint/2010/main" val="405775309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14629-1CF8-4BF5-A84F-B489985EFC06}" type="datetime1">
              <a:rPr lang="en-US" smtClean="0"/>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4B222-2755-495C-98D8-02E92A127C6E}" type="datetime1">
              <a:rPr lang="en-US" smtClean="0"/>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5D3DEE-DFDC-45D2-A361-314BB9D26512}" type="datetime1">
              <a:rPr lang="en-US" smtClean="0"/>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E2C41A-0B64-47CD-9917-3758BC236A11}" type="datetime1">
              <a:rPr lang="en-US" smtClean="0"/>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AE23312F-414B-4A18-861E-C727F3057544}" type="datetime1">
              <a:rPr lang="en-US" smtClean="0"/>
              <a:t>8/22/2023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FF7A64-3360-4380-9622-DBB83061144A}" type="datetime1">
              <a:rPr lang="en-US" smtClean="0"/>
              <a:t>8/22/2023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8972E2-FCF6-4A2F-A1FA-5DAD8526E600}" type="datetime1">
              <a:rPr lang="en-US" smtClean="0"/>
              <a:t>8/22/2023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60B762-93CA-46A9-A5AE-EC2149711BA5}" type="datetime1">
              <a:rPr lang="en-US" smtClean="0"/>
              <a:t>8/22/2023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32A42-1D4F-4964-AC53-0F376669CA37}" type="datetime1">
              <a:rPr lang="en-US" smtClean="0"/>
              <a:t>8/22/2023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A336268-179F-4BCA-825B-85A75D7C94E6}" type="datetime1">
              <a:rPr lang="en-US" smtClean="0"/>
              <a:t>8/22/2023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2B0B78C-9E8C-469F-A8D3-087BA618A152}" type="datetime1">
              <a:rPr lang="en-US" smtClean="0"/>
              <a:t>8/22/2023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latin typeface="Georgia" panose="02040502050405020303" pitchFamily="18" charset="0"/>
              </a:defRPr>
            </a:lvl1pPr>
          </a:lstStyle>
          <a:p>
            <a:fld id="{379AA403-7C41-430D-B0AE-7407F47040BE}" type="datetime1">
              <a:rPr lang="en-US" smtClean="0"/>
              <a:pPr/>
              <a:t>8/22/2023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latin typeface="Georgia" panose="02040502050405020303" pitchFamily="18" charset="0"/>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Georgia" panose="02040502050405020303" pitchFamily="18" charset="0"/>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Georgia" panose="02040502050405020303" pitchFamily="18" charset="0"/>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Georgia" panose="02040502050405020303" pitchFamily="18" charset="0"/>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Georgia" panose="02040502050405020303" pitchFamily="18" charset="0"/>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Georgia" panose="02040502050405020303" pitchFamily="18" charset="0"/>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Georgia" panose="02040502050405020303" pitchFamily="18" charset="0"/>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goodwillno.org/wp-content/uploads/2020/08/Refund-Policy.pdf" TargetMode="External"/><Relationship Id="rId3" Type="http://schemas.openxmlformats.org/officeDocument/2006/relationships/image" Target="../media/image4.png"/><Relationship Id="rId7" Type="http://schemas.openxmlformats.org/officeDocument/2006/relationships/hyperlink" Target="https://www.goodwilltechnicalcollege.edu/academics/files/documents/2023%20-%202024%20College%20Catalog.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hyperlink" Target="https://goodwillno.org/wp-content/uploads/2020/08/Academic-Appeal.pdf" TargetMode="External"/><Relationship Id="rId4" Type="http://schemas.microsoft.com/office/2007/relationships/hdphoto" Target="../media/hdphoto2.wdp"/><Relationship Id="rId9" Type="http://schemas.openxmlformats.org/officeDocument/2006/relationships/hyperlink" Target="https://goodwillno.org/wp-content/uploads/2020/08/Drop-Add-Policy.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goodwillno.org/wp-content/uploads/2020/08/Appearance-and-Attendance.pdf" TargetMode="External"/><Relationship Id="rId3" Type="http://schemas.microsoft.com/office/2007/relationships/hdphoto" Target="../media/hdphoto2.wdp"/><Relationship Id="rId7" Type="http://schemas.openxmlformats.org/officeDocument/2006/relationships/hyperlink" Target="https://goodwillno.org/wp-content/uploads/2020/08/Academic-Honesty.pdf" TargetMode="External"/><Relationship Id="rId12" Type="http://schemas.openxmlformats.org/officeDocument/2006/relationships/hyperlink" Target="https://goodwillno.org/wp-content/uploads/2020/08/Career-Services.pdf" TargetMode="Externa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hyperlink" Target="https://goodwillno.org/wp-content/uploads/2020/08/Student-Code-of-Conduct.pdf" TargetMode="External"/><Relationship Id="rId11" Type="http://schemas.openxmlformats.org/officeDocument/2006/relationships/hyperlink" Target="https://goodwillno.org/wp-content/uploads/2022/03/Records-Policy-SA-107.pdf" TargetMode="External"/><Relationship Id="rId5" Type="http://schemas.microsoft.com/office/2007/relationships/hdphoto" Target="../media/hdphoto1.wdp"/><Relationship Id="rId10" Type="http://schemas.openxmlformats.org/officeDocument/2006/relationships/hyperlink" Target="https://goodwillno.org/wp-content/uploads/2020/08/Student-Grievance-Policy.pdf" TargetMode="External"/><Relationship Id="rId4" Type="http://schemas.openxmlformats.org/officeDocument/2006/relationships/image" Target="../media/image3.png"/><Relationship Id="rId9" Type="http://schemas.openxmlformats.org/officeDocument/2006/relationships/hyperlink" Target="https://goodwillno.org/wp-content/uploads/2020/08/Disciplinary-Appeals.pdf" TargetMode="Externa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hyperlink" Target="https://gwl-web.scansoftware.com/cafeweb/login"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youtube.com/watch?v=AXAAt5IATVI"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cengage.com/coursepages/Goodwill_Tech_Cengage_Student_Resources"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form.jotform.com/230245222628045" TargetMode="Externa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goodwilltechnicalcollege.edu/admissions-aid/student-orient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jp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microsoft.com/office/2007/relationships/hdphoto" Target="../media/hdphoto3.wdp"/><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hyperlink" Target="https://goodwillno.org/wp-content/uploads/2020/08/Tuition-and-Fees-.pdf" TargetMode="External"/><Relationship Id="rId3" Type="http://schemas.openxmlformats.org/officeDocument/2006/relationships/image" Target="../media/image2.png"/><Relationship Id="rId7" Type="http://schemas.openxmlformats.org/officeDocument/2006/relationships/hyperlink" Target="https://goodwillno.org/wp-content/uploads/2021/12/GTC-Tuiton-Fees-Updated-2021-2022.pdf"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hyperlink" Target="https://www.goodwilltechnicalcollege.edu/academics/files/documents/2023%20-%202024%20College%20Catalog.pdf" TargetMode="Externa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hyperlink" Target="https://goodwillno.org/wp-content/uploads/2021/05/GTC-College-Catalog-2020-2021-R.pdf" TargetMode="Externa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 name="Rectangle 98">
            <a:extLst>
              <a:ext uri="{FF2B5EF4-FFF2-40B4-BE49-F238E27FC236}">
                <a16:creationId xmlns:a16="http://schemas.microsoft.com/office/drawing/2014/main" id="{BF32D7B8-7BBB-4AD4-BACD-F75A22736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Georgia" panose="02040502050405020303" pitchFamily="18" charset="0"/>
            </a:endParaRPr>
          </a:p>
        </p:txBody>
      </p:sp>
      <p:sp>
        <p:nvSpPr>
          <p:cNvPr id="112" name="Rectangle 100">
            <a:extLst>
              <a:ext uri="{FF2B5EF4-FFF2-40B4-BE49-F238E27FC236}">
                <a16:creationId xmlns:a16="http://schemas.microsoft.com/office/drawing/2014/main" id="{48586F1C-FBDC-4F3A-8AA2-96D32C19A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72078"/>
            <a:ext cx="12192000" cy="309575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nvGrpSpPr>
          <p:cNvPr id="113" name="Group 102">
            <a:extLst>
              <a:ext uri="{FF2B5EF4-FFF2-40B4-BE49-F238E27FC236}">
                <a16:creationId xmlns:a16="http://schemas.microsoft.com/office/drawing/2014/main" id="{E308703E-1560-43C9-ABCB-C08916E2BD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104" name="Oval 103">
              <a:extLst>
                <a:ext uri="{FF2B5EF4-FFF2-40B4-BE49-F238E27FC236}">
                  <a16:creationId xmlns:a16="http://schemas.microsoft.com/office/drawing/2014/main" id="{EAC9F2ED-84EB-4CF2-A2BA-65116EB83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4" name="Oval 104">
              <a:extLst>
                <a:ext uri="{FF2B5EF4-FFF2-40B4-BE49-F238E27FC236}">
                  <a16:creationId xmlns:a16="http://schemas.microsoft.com/office/drawing/2014/main" id="{F72FA332-8E0D-4081-832F-0EEBB730F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90A1A8E5-F80B-4790-9FC3-9423F6E6B0B9}"/>
              </a:ext>
            </a:extLst>
          </p:cNvPr>
          <p:cNvSpPr>
            <a:spLocks noGrp="1"/>
          </p:cNvSpPr>
          <p:nvPr>
            <p:ph type="ctrTitle"/>
          </p:nvPr>
        </p:nvSpPr>
        <p:spPr>
          <a:xfrm>
            <a:off x="617908" y="4263905"/>
            <a:ext cx="10953136" cy="1110914"/>
          </a:xfrm>
        </p:spPr>
        <p:txBody>
          <a:bodyPr anchor="b">
            <a:normAutofit fontScale="90000"/>
          </a:bodyPr>
          <a:lstStyle/>
          <a:p>
            <a:pPr algn="ctr"/>
            <a:r>
              <a:rPr lang="en-US" sz="5700" dirty="0"/>
              <a:t>Online Student Orientation </a:t>
            </a:r>
            <a:br>
              <a:rPr lang="en-US" sz="5700" dirty="0"/>
            </a:br>
            <a:r>
              <a:rPr lang="en-US" sz="5700" dirty="0"/>
              <a:t>2023-2024</a:t>
            </a:r>
          </a:p>
        </p:txBody>
      </p:sp>
      <p:pic>
        <p:nvPicPr>
          <p:cNvPr id="6" name="Picture 5" descr="A close up of a logo&#10;&#10;Description automatically generated">
            <a:extLst>
              <a:ext uri="{FF2B5EF4-FFF2-40B4-BE49-F238E27FC236}">
                <a16:creationId xmlns:a16="http://schemas.microsoft.com/office/drawing/2014/main" id="{8E764828-232F-4456-B07D-319CDEB472DC}"/>
              </a:ext>
            </a:extLst>
          </p:cNvPr>
          <p:cNvPicPr>
            <a:picLocks noChangeAspect="1"/>
          </p:cNvPicPr>
          <p:nvPr/>
        </p:nvPicPr>
        <p:blipFill>
          <a:blip r:embed="rId5"/>
          <a:stretch>
            <a:fillRect/>
          </a:stretch>
        </p:blipFill>
        <p:spPr>
          <a:xfrm>
            <a:off x="1098644" y="932016"/>
            <a:ext cx="9994712" cy="2506511"/>
          </a:xfrm>
          <a:prstGeom prst="rect">
            <a:avLst/>
          </a:prstGeom>
        </p:spPr>
      </p:pic>
    </p:spTree>
    <p:extLst>
      <p:ext uri="{BB962C8B-B14F-4D97-AF65-F5344CB8AC3E}">
        <p14:creationId xmlns:p14="http://schemas.microsoft.com/office/powerpoint/2010/main" val="4269314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5" name="Group 14">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17" name="Oval 16">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9" name="Rectangle 18">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Title 3">
            <a:extLst>
              <a:ext uri="{FF2B5EF4-FFF2-40B4-BE49-F238E27FC236}">
                <a16:creationId xmlns:a16="http://schemas.microsoft.com/office/drawing/2014/main" id="{957F792F-B638-4C92-A413-1C9092BD73A7}"/>
              </a:ext>
            </a:extLst>
          </p:cNvPr>
          <p:cNvSpPr>
            <a:spLocks noGrp="1"/>
          </p:cNvSpPr>
          <p:nvPr>
            <p:ph type="title"/>
          </p:nvPr>
        </p:nvSpPr>
        <p:spPr>
          <a:xfrm>
            <a:off x="1051560" y="1110054"/>
            <a:ext cx="6558608" cy="4580300"/>
          </a:xfrm>
        </p:spPr>
        <p:txBody>
          <a:bodyPr vert="horz" lIns="91440" tIns="45720" rIns="91440" bIns="45720" rtlCol="0" anchor="ctr">
            <a:normAutofit/>
          </a:bodyPr>
          <a:lstStyle/>
          <a:p>
            <a:pPr algn="ctr">
              <a:lnSpc>
                <a:spcPct val="80000"/>
              </a:lnSpc>
            </a:pPr>
            <a:r>
              <a:rPr lang="en-US" sz="8100" cap="all" dirty="0">
                <a:blipFill dpi="0" rotWithShape="1">
                  <a:blip r:embed="rId5"/>
                  <a:srcRect/>
                  <a:tile tx="6350" ty="-127000" sx="65000" sy="64000" flip="none" algn="tl"/>
                </a:blipFill>
              </a:rPr>
              <a:t>Academic POLICIES</a:t>
            </a:r>
          </a:p>
        </p:txBody>
      </p:sp>
      <p:sp>
        <p:nvSpPr>
          <p:cNvPr id="21" name="Rectangle 20">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5A71E2E9-E313-4B86-90CD-005D272599D1}"/>
              </a:ext>
            </a:extLst>
          </p:cNvPr>
          <p:cNvSpPr>
            <a:spLocks noGrp="1"/>
          </p:cNvSpPr>
          <p:nvPr>
            <p:ph type="body" idx="1"/>
          </p:nvPr>
        </p:nvSpPr>
        <p:spPr>
          <a:xfrm>
            <a:off x="7885470" y="1320801"/>
            <a:ext cx="3385695" cy="4376274"/>
          </a:xfrm>
        </p:spPr>
        <p:txBody>
          <a:bodyPr vert="horz" lIns="91440" tIns="45720" rIns="91440" bIns="45720" rtlCol="0" anchor="ctr">
            <a:normAutofit/>
          </a:bodyPr>
          <a:lstStyle/>
          <a:p>
            <a:pPr marL="342900" indent="-342900">
              <a:buFont typeface="Arial" panose="020B0604020202020204" pitchFamily="34" charset="0"/>
              <a:buChar char="•"/>
            </a:pPr>
            <a:r>
              <a:rPr lang="en-US" sz="3000" dirty="0">
                <a:solidFill>
                  <a:schemeClr val="tx2">
                    <a:lumMod val="75000"/>
                  </a:schemeClr>
                </a:solidFill>
                <a:latin typeface="+mj-lt"/>
                <a:hlinkClick r:id="rId7">
                  <a:extLst>
                    <a:ext uri="{A12FA001-AC4F-418D-AE19-62706E023703}">
                      <ahyp:hlinkClr xmlns:ahyp="http://schemas.microsoft.com/office/drawing/2018/hyperlinkcolor" val="tx"/>
                    </a:ext>
                  </a:extLst>
                </a:hlinkClick>
              </a:rPr>
              <a:t>Academic Calendar</a:t>
            </a:r>
            <a:endParaRPr lang="en-US" sz="2800" dirty="0">
              <a:solidFill>
                <a:schemeClr val="tx2">
                  <a:lumMod val="75000"/>
                </a:schemeClr>
              </a:solidFill>
              <a:latin typeface="+mj-lt"/>
            </a:endParaRPr>
          </a:p>
          <a:p>
            <a:pPr marL="342900" indent="-342900">
              <a:buFont typeface="Arial" panose="020B0604020202020204" pitchFamily="34" charset="0"/>
              <a:buChar char="•"/>
            </a:pPr>
            <a:r>
              <a:rPr lang="en-US" sz="3000" dirty="0">
                <a:solidFill>
                  <a:schemeClr val="tx2">
                    <a:lumMod val="75000"/>
                  </a:schemeClr>
                </a:solidFill>
                <a:latin typeface="+mj-lt"/>
                <a:hlinkClick r:id="rId8">
                  <a:extLst>
                    <a:ext uri="{A12FA001-AC4F-418D-AE19-62706E023703}">
                      <ahyp:hlinkClr xmlns:ahyp="http://schemas.microsoft.com/office/drawing/2018/hyperlinkcolor" val="tx"/>
                    </a:ext>
                  </a:extLst>
                </a:hlinkClick>
              </a:rPr>
              <a:t>Refund Policy</a:t>
            </a:r>
            <a:endParaRPr lang="en-US" sz="3000" dirty="0">
              <a:solidFill>
                <a:schemeClr val="tx2">
                  <a:lumMod val="75000"/>
                </a:schemeClr>
              </a:solidFill>
              <a:latin typeface="+mj-lt"/>
            </a:endParaRPr>
          </a:p>
          <a:p>
            <a:pPr marL="342900" indent="-342900">
              <a:buFont typeface="Arial" panose="020B0604020202020204" pitchFamily="34" charset="0"/>
              <a:buChar char="•"/>
            </a:pPr>
            <a:r>
              <a:rPr lang="en-US" sz="3000" dirty="0">
                <a:solidFill>
                  <a:schemeClr val="tx2">
                    <a:lumMod val="75000"/>
                  </a:schemeClr>
                </a:solidFill>
                <a:latin typeface="+mj-lt"/>
                <a:hlinkClick r:id="rId9">
                  <a:extLst>
                    <a:ext uri="{A12FA001-AC4F-418D-AE19-62706E023703}">
                      <ahyp:hlinkClr xmlns:ahyp="http://schemas.microsoft.com/office/drawing/2018/hyperlinkcolor" val="tx"/>
                    </a:ext>
                  </a:extLst>
                </a:hlinkClick>
              </a:rPr>
              <a:t>Drop/Add Policy</a:t>
            </a:r>
            <a:endParaRPr lang="en-US" sz="3000" dirty="0">
              <a:solidFill>
                <a:schemeClr val="tx2">
                  <a:lumMod val="75000"/>
                </a:schemeClr>
              </a:solidFill>
              <a:latin typeface="+mj-lt"/>
            </a:endParaRPr>
          </a:p>
          <a:p>
            <a:pPr marL="342900" indent="-342900">
              <a:buFont typeface="Arial" panose="020B0604020202020204" pitchFamily="34" charset="0"/>
              <a:buChar char="•"/>
            </a:pPr>
            <a:r>
              <a:rPr lang="en-US" sz="3000" dirty="0">
                <a:solidFill>
                  <a:schemeClr val="bg2">
                    <a:lumMod val="25000"/>
                  </a:schemeClr>
                </a:solidFill>
                <a:latin typeface="+mj-lt"/>
                <a:hlinkClick r:id="rId10">
                  <a:extLst>
                    <a:ext uri="{A12FA001-AC4F-418D-AE19-62706E023703}">
                      <ahyp:hlinkClr xmlns:ahyp="http://schemas.microsoft.com/office/drawing/2018/hyperlinkcolor" val="tx"/>
                    </a:ext>
                  </a:extLst>
                </a:hlinkClick>
              </a:rPr>
              <a:t>Academic Appeals</a:t>
            </a:r>
            <a:endParaRPr lang="en-US" sz="3000" dirty="0">
              <a:solidFill>
                <a:schemeClr val="bg2">
                  <a:lumMod val="25000"/>
                </a:schemeClr>
              </a:solidFill>
              <a:latin typeface="+mj-lt"/>
            </a:endParaRPr>
          </a:p>
          <a:p>
            <a:endParaRPr lang="en-US" dirty="0">
              <a:solidFill>
                <a:srgbClr val="000000"/>
              </a:solidFill>
              <a:latin typeface="+mn-lt"/>
            </a:endParaRPr>
          </a:p>
        </p:txBody>
      </p:sp>
      <p:sp>
        <p:nvSpPr>
          <p:cNvPr id="25" name="Rectangle 24">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28" name="Oval 27">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05112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0">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2">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14">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6">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4" name="Rectangle 18">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Title 3">
            <a:extLst>
              <a:ext uri="{FF2B5EF4-FFF2-40B4-BE49-F238E27FC236}">
                <a16:creationId xmlns:a16="http://schemas.microsoft.com/office/drawing/2014/main" id="{957F792F-B638-4C92-A413-1C9092BD73A7}"/>
              </a:ext>
            </a:extLst>
          </p:cNvPr>
          <p:cNvSpPr>
            <a:spLocks noGrp="1"/>
          </p:cNvSpPr>
          <p:nvPr>
            <p:ph type="title"/>
          </p:nvPr>
        </p:nvSpPr>
        <p:spPr>
          <a:xfrm>
            <a:off x="1051560" y="1110054"/>
            <a:ext cx="5500160" cy="4580300"/>
          </a:xfrm>
        </p:spPr>
        <p:txBody>
          <a:bodyPr vert="horz" lIns="91440" tIns="45720" rIns="91440" bIns="45720" rtlCol="0" anchor="ctr">
            <a:normAutofit/>
          </a:bodyPr>
          <a:lstStyle/>
          <a:p>
            <a:pPr algn="ctr">
              <a:lnSpc>
                <a:spcPct val="80000"/>
              </a:lnSpc>
            </a:pPr>
            <a:r>
              <a:rPr lang="en-US" sz="7800" cap="all" dirty="0">
                <a:blipFill dpi="0" rotWithShape="1">
                  <a:blip r:embed="rId4"/>
                  <a:srcRect/>
                  <a:tile tx="6350" ty="-127000" sx="65000" sy="64000" flip="none" algn="tl"/>
                </a:blipFill>
              </a:rPr>
              <a:t>Student affairs policies</a:t>
            </a:r>
          </a:p>
        </p:txBody>
      </p:sp>
      <p:sp>
        <p:nvSpPr>
          <p:cNvPr id="21" name="Rectangle 20">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4CC9E68A-DD59-40F6-BA54-DE2C44AFBFA9}"/>
              </a:ext>
            </a:extLst>
          </p:cNvPr>
          <p:cNvSpPr>
            <a:spLocks noGrp="1"/>
          </p:cNvSpPr>
          <p:nvPr>
            <p:ph type="body" idx="1"/>
          </p:nvPr>
        </p:nvSpPr>
        <p:spPr>
          <a:xfrm>
            <a:off x="7884796" y="1157948"/>
            <a:ext cx="3255644" cy="4117731"/>
          </a:xfrm>
        </p:spPr>
        <p:txBody>
          <a:bodyPr vert="horz" lIns="91440" tIns="45720" rIns="91440" bIns="45720" rtlCol="0" anchor="ctr">
            <a:normAutofit fontScale="92500" lnSpcReduction="20000"/>
          </a:bodyPr>
          <a:lstStyle/>
          <a:p>
            <a:pPr marL="342900" indent="-342900">
              <a:buFont typeface="Arial" panose="020B0604020202020204" pitchFamily="34" charset="0"/>
              <a:buChar char="•"/>
            </a:pPr>
            <a:r>
              <a:rPr lang="en-US" sz="2600" dirty="0">
                <a:solidFill>
                  <a:schemeClr val="bg2">
                    <a:lumMod val="25000"/>
                  </a:schemeClr>
                </a:solidFill>
                <a:latin typeface="+mj-lt"/>
                <a:hlinkClick r:id="rId6">
                  <a:extLst>
                    <a:ext uri="{A12FA001-AC4F-418D-AE19-62706E023703}">
                      <ahyp:hlinkClr xmlns:ahyp="http://schemas.microsoft.com/office/drawing/2018/hyperlinkcolor" val="tx"/>
                    </a:ext>
                  </a:extLst>
                </a:hlinkClick>
              </a:rPr>
              <a:t>Student Code of Conduct</a:t>
            </a:r>
            <a:endParaRPr lang="en-US" sz="2600" dirty="0">
              <a:solidFill>
                <a:schemeClr val="bg2">
                  <a:lumMod val="25000"/>
                </a:schemeClr>
              </a:solidFill>
              <a:latin typeface="+mj-lt"/>
            </a:endParaRPr>
          </a:p>
          <a:p>
            <a:pPr marL="342900" indent="-342900">
              <a:buFont typeface="Arial" panose="020B0604020202020204" pitchFamily="34" charset="0"/>
              <a:buChar char="•"/>
            </a:pPr>
            <a:r>
              <a:rPr lang="en-US" sz="2600" dirty="0">
                <a:solidFill>
                  <a:schemeClr val="bg2">
                    <a:lumMod val="25000"/>
                  </a:schemeClr>
                </a:solidFill>
                <a:latin typeface="+mj-lt"/>
                <a:hlinkClick r:id="rId7">
                  <a:extLst>
                    <a:ext uri="{A12FA001-AC4F-418D-AE19-62706E023703}">
                      <ahyp:hlinkClr xmlns:ahyp="http://schemas.microsoft.com/office/drawing/2018/hyperlinkcolor" val="tx"/>
                    </a:ext>
                  </a:extLst>
                </a:hlinkClick>
              </a:rPr>
              <a:t>Academic Honesty</a:t>
            </a:r>
            <a:endParaRPr lang="en-US" sz="2600" dirty="0">
              <a:solidFill>
                <a:schemeClr val="bg2">
                  <a:lumMod val="25000"/>
                </a:schemeClr>
              </a:solidFill>
              <a:latin typeface="+mj-lt"/>
            </a:endParaRPr>
          </a:p>
          <a:p>
            <a:pPr marL="342900" indent="-342900">
              <a:buFont typeface="Arial" panose="020B0604020202020204" pitchFamily="34" charset="0"/>
              <a:buChar char="•"/>
            </a:pPr>
            <a:r>
              <a:rPr lang="en-US" sz="2600" dirty="0">
                <a:solidFill>
                  <a:schemeClr val="bg2">
                    <a:lumMod val="25000"/>
                  </a:schemeClr>
                </a:solidFill>
                <a:latin typeface="+mj-lt"/>
                <a:hlinkClick r:id="rId8">
                  <a:extLst>
                    <a:ext uri="{A12FA001-AC4F-418D-AE19-62706E023703}">
                      <ahyp:hlinkClr xmlns:ahyp="http://schemas.microsoft.com/office/drawing/2018/hyperlinkcolor" val="tx"/>
                    </a:ext>
                  </a:extLst>
                </a:hlinkClick>
              </a:rPr>
              <a:t>Appearance and Attendance </a:t>
            </a:r>
          </a:p>
          <a:p>
            <a:pPr marL="342900" indent="-342900">
              <a:buFont typeface="Arial" panose="020B0604020202020204" pitchFamily="34" charset="0"/>
              <a:buChar char="•"/>
            </a:pPr>
            <a:r>
              <a:rPr lang="en-US" sz="2600" dirty="0">
                <a:solidFill>
                  <a:schemeClr val="bg2">
                    <a:lumMod val="25000"/>
                  </a:schemeClr>
                </a:solidFill>
                <a:latin typeface="+mj-lt"/>
                <a:hlinkClick r:id="rId9">
                  <a:extLst>
                    <a:ext uri="{A12FA001-AC4F-418D-AE19-62706E023703}">
                      <ahyp:hlinkClr xmlns:ahyp="http://schemas.microsoft.com/office/drawing/2018/hyperlinkcolor" val="tx"/>
                    </a:ext>
                  </a:extLst>
                </a:hlinkClick>
              </a:rPr>
              <a:t>Disciplinary Appeals</a:t>
            </a:r>
            <a:endParaRPr lang="en-US" sz="2600" dirty="0">
              <a:solidFill>
                <a:schemeClr val="bg2">
                  <a:lumMod val="25000"/>
                </a:schemeClr>
              </a:solidFill>
              <a:latin typeface="+mj-lt"/>
            </a:endParaRPr>
          </a:p>
          <a:p>
            <a:pPr marL="342900" indent="-342900">
              <a:buFont typeface="Arial" panose="020B0604020202020204" pitchFamily="34" charset="0"/>
              <a:buChar char="•"/>
            </a:pPr>
            <a:r>
              <a:rPr lang="en-US" sz="2600" dirty="0">
                <a:solidFill>
                  <a:schemeClr val="bg2">
                    <a:lumMod val="25000"/>
                  </a:schemeClr>
                </a:solidFill>
                <a:latin typeface="+mj-lt"/>
                <a:hlinkClick r:id="rId10">
                  <a:extLst>
                    <a:ext uri="{A12FA001-AC4F-418D-AE19-62706E023703}">
                      <ahyp:hlinkClr xmlns:ahyp="http://schemas.microsoft.com/office/drawing/2018/hyperlinkcolor" val="tx"/>
                    </a:ext>
                  </a:extLst>
                </a:hlinkClick>
              </a:rPr>
              <a:t>Student Grievance Policy</a:t>
            </a:r>
            <a:endParaRPr lang="en-US" sz="2600" dirty="0">
              <a:solidFill>
                <a:schemeClr val="bg2">
                  <a:lumMod val="25000"/>
                </a:schemeClr>
              </a:solidFill>
              <a:latin typeface="+mj-lt"/>
            </a:endParaRPr>
          </a:p>
          <a:p>
            <a:pPr marL="342900" indent="-342900">
              <a:buFont typeface="Arial" panose="020B0604020202020204" pitchFamily="34" charset="0"/>
              <a:buChar char="•"/>
            </a:pPr>
            <a:r>
              <a:rPr lang="en-US" sz="2600" dirty="0">
                <a:solidFill>
                  <a:schemeClr val="tx2">
                    <a:lumMod val="75000"/>
                  </a:schemeClr>
                </a:solidFill>
                <a:latin typeface="+mj-lt"/>
                <a:hlinkClick r:id="rId11">
                  <a:extLst>
                    <a:ext uri="{A12FA001-AC4F-418D-AE19-62706E023703}">
                      <ahyp:hlinkClr xmlns:ahyp="http://schemas.microsoft.com/office/drawing/2018/hyperlinkcolor" val="tx"/>
                    </a:ext>
                  </a:extLst>
                </a:hlinkClick>
              </a:rPr>
              <a:t>Records Policy</a:t>
            </a:r>
            <a:endParaRPr lang="en-US" sz="2600" dirty="0">
              <a:solidFill>
                <a:schemeClr val="tx2">
                  <a:lumMod val="75000"/>
                </a:schemeClr>
              </a:solidFill>
              <a:latin typeface="+mj-lt"/>
            </a:endParaRPr>
          </a:p>
          <a:p>
            <a:pPr marL="342900" indent="-342900">
              <a:buFont typeface="Arial" panose="020B0604020202020204" pitchFamily="34" charset="0"/>
              <a:buChar char="•"/>
            </a:pPr>
            <a:r>
              <a:rPr lang="en-US" sz="2600" dirty="0">
                <a:solidFill>
                  <a:schemeClr val="tx2">
                    <a:lumMod val="75000"/>
                  </a:schemeClr>
                </a:solidFill>
                <a:latin typeface="+mj-lt"/>
                <a:hlinkClick r:id="rId12">
                  <a:extLst>
                    <a:ext uri="{A12FA001-AC4F-418D-AE19-62706E023703}">
                      <ahyp:hlinkClr xmlns:ahyp="http://schemas.microsoft.com/office/drawing/2018/hyperlinkcolor" val="tx"/>
                    </a:ext>
                  </a:extLst>
                </a:hlinkClick>
              </a:rPr>
              <a:t>Career Services </a:t>
            </a:r>
            <a:endParaRPr lang="en-US" sz="2600" dirty="0">
              <a:solidFill>
                <a:schemeClr val="tx2">
                  <a:lumMod val="75000"/>
                </a:schemeClr>
              </a:solidFill>
              <a:latin typeface="+mj-lt"/>
            </a:endParaRPr>
          </a:p>
        </p:txBody>
      </p:sp>
      <p:sp>
        <p:nvSpPr>
          <p:cNvPr id="25" name="Rectangle 24">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28" name="Oval 27">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375315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Rectangle 65">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Rectangle 67">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0" name="Group 69">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71" name="Oval 70">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72" name="Oval 71">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74" name="Rectangle 73">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ext Placeholder 1">
            <a:extLst>
              <a:ext uri="{FF2B5EF4-FFF2-40B4-BE49-F238E27FC236}">
                <a16:creationId xmlns:a16="http://schemas.microsoft.com/office/drawing/2014/main" id="{EA64EE8C-916B-4BFA-8875-385869A61CE3}"/>
              </a:ext>
            </a:extLst>
          </p:cNvPr>
          <p:cNvSpPr>
            <a:spLocks noGrp="1"/>
          </p:cNvSpPr>
          <p:nvPr>
            <p:ph type="body" idx="1"/>
          </p:nvPr>
        </p:nvSpPr>
        <p:spPr>
          <a:xfrm>
            <a:off x="7333666" y="2064730"/>
            <a:ext cx="4855286" cy="2728536"/>
          </a:xfrm>
        </p:spPr>
        <p:txBody>
          <a:bodyPr vert="horz" lIns="91440" tIns="45720" rIns="91440" bIns="45720" rtlCol="0" anchor="ctr">
            <a:normAutofit/>
          </a:bodyPr>
          <a:lstStyle/>
          <a:p>
            <a:pPr marL="457200" indent="-457200">
              <a:buFont typeface="Arial" panose="020B0604020202020204" pitchFamily="34" charset="0"/>
              <a:buChar char="•"/>
            </a:pPr>
            <a:r>
              <a:rPr lang="en-US" sz="2800" dirty="0">
                <a:solidFill>
                  <a:schemeClr val="bg2">
                    <a:lumMod val="25000"/>
                  </a:schemeClr>
                </a:solidFill>
              </a:rPr>
              <a:t>Campus Café (Student Information System)</a:t>
            </a:r>
          </a:p>
          <a:p>
            <a:pPr marL="457200" indent="-457200">
              <a:buFont typeface="Arial" panose="020B0604020202020204" pitchFamily="34" charset="0"/>
              <a:buChar char="•"/>
            </a:pPr>
            <a:r>
              <a:rPr lang="en-US" sz="2800" dirty="0">
                <a:solidFill>
                  <a:schemeClr val="bg2">
                    <a:lumMod val="25000"/>
                  </a:schemeClr>
                </a:solidFill>
              </a:rPr>
              <a:t>Canvas </a:t>
            </a:r>
          </a:p>
          <a:p>
            <a:pPr marL="457200" indent="-457200">
              <a:buFont typeface="Arial" panose="020B0604020202020204" pitchFamily="34" charset="0"/>
              <a:buChar char="•"/>
            </a:pPr>
            <a:r>
              <a:rPr lang="en-US" sz="2800" dirty="0">
                <a:solidFill>
                  <a:schemeClr val="bg2">
                    <a:lumMod val="25000"/>
                  </a:schemeClr>
                </a:solidFill>
              </a:rPr>
              <a:t>Cengage</a:t>
            </a:r>
          </a:p>
        </p:txBody>
      </p:sp>
      <p:grpSp>
        <p:nvGrpSpPr>
          <p:cNvPr id="76" name="Group 75">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77" name="Oval 76">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8" name="Oval 77">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itle 3">
            <a:extLst>
              <a:ext uri="{FF2B5EF4-FFF2-40B4-BE49-F238E27FC236}">
                <a16:creationId xmlns:a16="http://schemas.microsoft.com/office/drawing/2014/main" id="{957F792F-B638-4C92-A413-1C9092BD73A7}"/>
              </a:ext>
            </a:extLst>
          </p:cNvPr>
          <p:cNvSpPr>
            <a:spLocks noGrp="1"/>
          </p:cNvSpPr>
          <p:nvPr>
            <p:ph type="title"/>
          </p:nvPr>
        </p:nvSpPr>
        <p:spPr>
          <a:xfrm>
            <a:off x="1717507" y="1316890"/>
            <a:ext cx="4606394" cy="4224216"/>
          </a:xfrm>
        </p:spPr>
        <p:txBody>
          <a:bodyPr vert="horz" lIns="91440" tIns="45720" rIns="91440" bIns="45720" rtlCol="0" anchor="ctr">
            <a:normAutofit/>
          </a:bodyPr>
          <a:lstStyle/>
          <a:p>
            <a:pPr algn="ctr">
              <a:lnSpc>
                <a:spcPct val="80000"/>
              </a:lnSpc>
            </a:pPr>
            <a:r>
              <a:rPr lang="en-US" sz="4200" cap="all" dirty="0">
                <a:solidFill>
                  <a:srgbClr val="FFFFFF"/>
                </a:solidFill>
              </a:rPr>
              <a:t>Student Technology</a:t>
            </a:r>
          </a:p>
        </p:txBody>
      </p:sp>
      <p:sp>
        <p:nvSpPr>
          <p:cNvPr id="80" name="Rectangle 79">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21524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0744ED0-3DA8-4DE0-AFDA-127C17EBFB9B}"/>
              </a:ext>
            </a:extLst>
          </p:cNvPr>
          <p:cNvSpPr>
            <a:spLocks noGrp="1"/>
          </p:cNvSpPr>
          <p:nvPr>
            <p:ph type="title"/>
          </p:nvPr>
        </p:nvSpPr>
        <p:spPr>
          <a:xfrm>
            <a:off x="1069848" y="484632"/>
            <a:ext cx="10058400" cy="1609344"/>
          </a:xfrm>
        </p:spPr>
        <p:txBody>
          <a:bodyPr>
            <a:normAutofit/>
          </a:bodyPr>
          <a:lstStyle/>
          <a:p>
            <a:r>
              <a:rPr lang="en-US" dirty="0"/>
              <a:t>Campus Café’ </a:t>
            </a:r>
            <a:br>
              <a:rPr lang="en-US" dirty="0"/>
            </a:br>
            <a:r>
              <a:rPr lang="en-US" sz="2600" dirty="0"/>
              <a:t>(Student Information System)</a:t>
            </a:r>
          </a:p>
        </p:txBody>
      </p:sp>
      <p:sp>
        <p:nvSpPr>
          <p:cNvPr id="3" name="Content Placeholder 2">
            <a:extLst>
              <a:ext uri="{FF2B5EF4-FFF2-40B4-BE49-F238E27FC236}">
                <a16:creationId xmlns:a16="http://schemas.microsoft.com/office/drawing/2014/main" id="{E138F980-743C-442E-A8B9-BDCA9A5248AC}"/>
              </a:ext>
            </a:extLst>
          </p:cNvPr>
          <p:cNvSpPr>
            <a:spLocks noGrp="1"/>
          </p:cNvSpPr>
          <p:nvPr>
            <p:ph idx="1"/>
          </p:nvPr>
        </p:nvSpPr>
        <p:spPr>
          <a:xfrm>
            <a:off x="1069848" y="2320412"/>
            <a:ext cx="10058400" cy="4246643"/>
          </a:xfrm>
        </p:spPr>
        <p:txBody>
          <a:bodyPr>
            <a:normAutofit/>
          </a:bodyPr>
          <a:lstStyle/>
          <a:p>
            <a:r>
              <a:rPr lang="en-US" dirty="0"/>
              <a:t>Your login was provided via email when you applied to the college</a:t>
            </a:r>
          </a:p>
          <a:p>
            <a:r>
              <a:rPr lang="en-US" dirty="0"/>
              <a:t>Once logged into the portal you can register for classes, view class schedule, grades, fee bill, degree audit, unofficial transcript, and make payments. </a:t>
            </a:r>
          </a:p>
          <a:p>
            <a:endParaRPr lang="en-US" dirty="0"/>
          </a:p>
          <a:p>
            <a:endParaRPr lang="en-US" dirty="0"/>
          </a:p>
          <a:p>
            <a:endParaRPr lang="en-US" dirty="0"/>
          </a:p>
          <a:p>
            <a:endParaRPr lang="en-US" dirty="0"/>
          </a:p>
          <a:p>
            <a:r>
              <a:rPr lang="en-US" dirty="0"/>
              <a:t>Sign-in to Campus Café here: </a:t>
            </a:r>
            <a:r>
              <a:rPr lang="en-US" dirty="0">
                <a:highlight>
                  <a:srgbClr val="FFFF00"/>
                </a:highlight>
                <a:hlinkClick r:id="rId4">
                  <a:extLst>
                    <a:ext uri="{A12FA001-AC4F-418D-AE19-62706E023703}">
                      <ahyp:hlinkClr xmlns:ahyp="http://schemas.microsoft.com/office/drawing/2018/hyperlinkcolor" val="tx"/>
                    </a:ext>
                  </a:extLst>
                </a:hlinkClick>
              </a:rPr>
              <a:t>https://gwl-web.scansoftware.com/cafeweb/login</a:t>
            </a:r>
            <a:endParaRPr lang="en-US" dirty="0">
              <a:highlight>
                <a:srgbClr val="FFFF00"/>
              </a:highlight>
            </a:endParaRPr>
          </a:p>
          <a:p>
            <a:endParaRPr lang="en-US" dirty="0">
              <a:highlight>
                <a:srgbClr val="FFFF00"/>
              </a:highlight>
            </a:endParaRPr>
          </a:p>
          <a:p>
            <a:endParaRPr lang="en-US" dirty="0">
              <a:highlight>
                <a:srgbClr val="FFFF00"/>
              </a:highlight>
            </a:endParaRPr>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21BFE5E4-9761-494A-86C9-275A6EE6B190}"/>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13</a:t>
            </a:fld>
            <a:endParaRPr lang="en-US" dirty="0"/>
          </a:p>
        </p:txBody>
      </p:sp>
      <p:pic>
        <p:nvPicPr>
          <p:cNvPr id="14" name="Picture 13">
            <a:extLst>
              <a:ext uri="{FF2B5EF4-FFF2-40B4-BE49-F238E27FC236}">
                <a16:creationId xmlns:a16="http://schemas.microsoft.com/office/drawing/2014/main" id="{8A3DDC6A-FFE7-4377-BAFD-A90B2A0DAA98}"/>
              </a:ext>
            </a:extLst>
          </p:cNvPr>
          <p:cNvPicPr>
            <a:picLocks noChangeAspect="1"/>
          </p:cNvPicPr>
          <p:nvPr/>
        </p:nvPicPr>
        <p:blipFill>
          <a:blip r:embed="rId6"/>
          <a:stretch>
            <a:fillRect/>
          </a:stretch>
        </p:blipFill>
        <p:spPr>
          <a:xfrm>
            <a:off x="3786909" y="3429000"/>
            <a:ext cx="4048629" cy="1808018"/>
          </a:xfrm>
          <a:prstGeom prst="rect">
            <a:avLst/>
          </a:prstGeom>
        </p:spPr>
      </p:pic>
    </p:spTree>
    <p:extLst>
      <p:ext uri="{BB962C8B-B14F-4D97-AF65-F5344CB8AC3E}">
        <p14:creationId xmlns:p14="http://schemas.microsoft.com/office/powerpoint/2010/main" val="2821856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0744ED0-3DA8-4DE0-AFDA-127C17EBFB9B}"/>
              </a:ext>
            </a:extLst>
          </p:cNvPr>
          <p:cNvSpPr>
            <a:spLocks noGrp="1"/>
          </p:cNvSpPr>
          <p:nvPr>
            <p:ph type="title"/>
          </p:nvPr>
        </p:nvSpPr>
        <p:spPr>
          <a:xfrm>
            <a:off x="1069848" y="484632"/>
            <a:ext cx="10058400" cy="1609344"/>
          </a:xfrm>
        </p:spPr>
        <p:txBody>
          <a:bodyPr>
            <a:normAutofit/>
          </a:bodyPr>
          <a:lstStyle/>
          <a:p>
            <a:r>
              <a:rPr lang="en-US" dirty="0"/>
              <a:t>CANVAS</a:t>
            </a:r>
          </a:p>
        </p:txBody>
      </p:sp>
      <p:sp>
        <p:nvSpPr>
          <p:cNvPr id="3" name="Content Placeholder 2">
            <a:extLst>
              <a:ext uri="{FF2B5EF4-FFF2-40B4-BE49-F238E27FC236}">
                <a16:creationId xmlns:a16="http://schemas.microsoft.com/office/drawing/2014/main" id="{E138F980-743C-442E-A8B9-BDCA9A5248AC}"/>
              </a:ext>
            </a:extLst>
          </p:cNvPr>
          <p:cNvSpPr>
            <a:spLocks noGrp="1"/>
          </p:cNvSpPr>
          <p:nvPr>
            <p:ph idx="1"/>
          </p:nvPr>
        </p:nvSpPr>
        <p:spPr>
          <a:xfrm>
            <a:off x="1069848" y="2320412"/>
            <a:ext cx="10058400" cy="3851787"/>
          </a:xfrm>
        </p:spPr>
        <p:txBody>
          <a:bodyPr>
            <a:normAutofit/>
          </a:bodyPr>
          <a:lstStyle/>
          <a:p>
            <a:r>
              <a:rPr lang="en-US" dirty="0"/>
              <a:t>Your instructor will send a link to the email address on file inviting you to join the Canvas course you are enrolled in. </a:t>
            </a:r>
          </a:p>
          <a:p>
            <a:r>
              <a:rPr lang="en-US" dirty="0"/>
              <a:t>Click the link and follow the instructions. </a:t>
            </a:r>
          </a:p>
          <a:p>
            <a:r>
              <a:rPr lang="en-US" dirty="0"/>
              <a:t>View the video below for an overview of Canvas. Your instructor will provide more details in class. </a:t>
            </a:r>
          </a:p>
          <a:p>
            <a:r>
              <a:rPr lang="en-US" dirty="0">
                <a:solidFill>
                  <a:schemeClr val="bg2">
                    <a:lumMod val="25000"/>
                  </a:schemeClr>
                </a:solidFill>
                <a:highlight>
                  <a:srgbClr val="FFFF00"/>
                </a:highlight>
                <a:hlinkClick r:id="rId4"/>
              </a:rPr>
              <a:t>Canvas Overview Video</a:t>
            </a:r>
            <a:endParaRPr lang="en-US" dirty="0">
              <a:solidFill>
                <a:schemeClr val="bg2">
                  <a:lumMod val="25000"/>
                </a:schemeClr>
              </a:solidFill>
              <a:highlight>
                <a:srgbClr val="FFFF00"/>
              </a:highlight>
            </a:endParaRPr>
          </a:p>
          <a:p>
            <a:endParaRPr lang="en-US" dirty="0">
              <a:highlight>
                <a:srgbClr val="FFFF00"/>
              </a:highlight>
            </a:endParaRPr>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21BFE5E4-9761-494A-86C9-275A6EE6B190}"/>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14</a:t>
            </a:fld>
            <a:endParaRPr lang="en-US" dirty="0"/>
          </a:p>
        </p:txBody>
      </p:sp>
    </p:spTree>
    <p:extLst>
      <p:ext uri="{BB962C8B-B14F-4D97-AF65-F5344CB8AC3E}">
        <p14:creationId xmlns:p14="http://schemas.microsoft.com/office/powerpoint/2010/main" val="4167562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0744ED0-3DA8-4DE0-AFDA-127C17EBFB9B}"/>
              </a:ext>
            </a:extLst>
          </p:cNvPr>
          <p:cNvSpPr>
            <a:spLocks noGrp="1"/>
          </p:cNvSpPr>
          <p:nvPr>
            <p:ph type="title"/>
          </p:nvPr>
        </p:nvSpPr>
        <p:spPr>
          <a:xfrm>
            <a:off x="1069848" y="484632"/>
            <a:ext cx="10058400" cy="1609344"/>
          </a:xfrm>
        </p:spPr>
        <p:txBody>
          <a:bodyPr>
            <a:normAutofit/>
          </a:bodyPr>
          <a:lstStyle/>
          <a:p>
            <a:r>
              <a:rPr lang="en-US" dirty="0"/>
              <a:t>Cengage</a:t>
            </a:r>
          </a:p>
        </p:txBody>
      </p:sp>
      <p:sp>
        <p:nvSpPr>
          <p:cNvPr id="3" name="Content Placeholder 2">
            <a:extLst>
              <a:ext uri="{FF2B5EF4-FFF2-40B4-BE49-F238E27FC236}">
                <a16:creationId xmlns:a16="http://schemas.microsoft.com/office/drawing/2014/main" id="{E138F980-743C-442E-A8B9-BDCA9A5248AC}"/>
              </a:ext>
            </a:extLst>
          </p:cNvPr>
          <p:cNvSpPr>
            <a:spLocks noGrp="1"/>
          </p:cNvSpPr>
          <p:nvPr>
            <p:ph idx="1"/>
          </p:nvPr>
        </p:nvSpPr>
        <p:spPr>
          <a:xfrm>
            <a:off x="984504" y="2320412"/>
            <a:ext cx="10143744" cy="3851787"/>
          </a:xfrm>
        </p:spPr>
        <p:txBody>
          <a:bodyPr>
            <a:normAutofit/>
          </a:bodyPr>
          <a:lstStyle/>
          <a:p>
            <a:pPr marL="0" indent="0">
              <a:buNone/>
            </a:pPr>
            <a:endParaRPr lang="en-US" dirty="0"/>
          </a:p>
          <a:p>
            <a:r>
              <a:rPr lang="en-US" dirty="0"/>
              <a:t>Cengage Unlimited allows you access to electronic textbooks used for most of your courses. </a:t>
            </a:r>
          </a:p>
          <a:p>
            <a:r>
              <a:rPr lang="en-US" dirty="0"/>
              <a:t>If the course you are enrolled in requires a textbook published by Cengage, the electronic textbook will be linked to your course so that you can access it.</a:t>
            </a:r>
          </a:p>
          <a:p>
            <a:r>
              <a:rPr lang="en-US" dirty="0"/>
              <a:t>Please note that not all courses use Cengage textbooks. If you are enrolled in a course that uses another textbook, it is your responsibility to purchase or rent the textbook you need. </a:t>
            </a:r>
          </a:p>
          <a:p>
            <a:r>
              <a:rPr lang="en-US" dirty="0"/>
              <a:t>Required textbooks will be posted on your instructor’s syllabus.</a:t>
            </a:r>
          </a:p>
          <a:p>
            <a:r>
              <a:rPr lang="en-US" dirty="0">
                <a:highlight>
                  <a:srgbClr val="FFFF00"/>
                </a:highlight>
                <a:hlinkClick r:id="rId4"/>
              </a:rPr>
              <a:t>Goodwill Technical College Cengage Student Resources</a:t>
            </a:r>
            <a:endParaRPr lang="en-US" dirty="0">
              <a:highlight>
                <a:srgbClr val="FFFF00"/>
              </a:highlight>
            </a:endParaRPr>
          </a:p>
          <a:p>
            <a:endParaRPr lang="en-US" dirty="0">
              <a:solidFill>
                <a:schemeClr val="bg2">
                  <a:lumMod val="25000"/>
                </a:schemeClr>
              </a:solidFill>
              <a:highlight>
                <a:srgbClr val="FFFF00"/>
              </a:highlight>
            </a:endParaRPr>
          </a:p>
          <a:p>
            <a:endParaRPr lang="en-US" dirty="0">
              <a:highlight>
                <a:srgbClr val="FFFF00"/>
              </a:highlight>
            </a:endParaRPr>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21BFE5E4-9761-494A-86C9-275A6EE6B190}"/>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15</a:t>
            </a:fld>
            <a:endParaRPr lang="en-US" dirty="0"/>
          </a:p>
        </p:txBody>
      </p:sp>
    </p:spTree>
    <p:extLst>
      <p:ext uri="{BB962C8B-B14F-4D97-AF65-F5344CB8AC3E}">
        <p14:creationId xmlns:p14="http://schemas.microsoft.com/office/powerpoint/2010/main" val="400502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0744ED0-3DA8-4DE0-AFDA-127C17EBFB9B}"/>
              </a:ext>
            </a:extLst>
          </p:cNvPr>
          <p:cNvSpPr>
            <a:spLocks noGrp="1"/>
          </p:cNvSpPr>
          <p:nvPr>
            <p:ph type="title"/>
          </p:nvPr>
        </p:nvSpPr>
        <p:spPr>
          <a:xfrm>
            <a:off x="1069848" y="484632"/>
            <a:ext cx="10058400" cy="1609344"/>
          </a:xfrm>
        </p:spPr>
        <p:txBody>
          <a:bodyPr>
            <a:normAutofit/>
          </a:bodyPr>
          <a:lstStyle/>
          <a:p>
            <a:r>
              <a:rPr lang="en-US" dirty="0"/>
              <a:t>Job Information Form </a:t>
            </a:r>
          </a:p>
        </p:txBody>
      </p:sp>
      <p:sp>
        <p:nvSpPr>
          <p:cNvPr id="3" name="Content Placeholder 2">
            <a:extLst>
              <a:ext uri="{FF2B5EF4-FFF2-40B4-BE49-F238E27FC236}">
                <a16:creationId xmlns:a16="http://schemas.microsoft.com/office/drawing/2014/main" id="{E138F980-743C-442E-A8B9-BDCA9A5248AC}"/>
              </a:ext>
            </a:extLst>
          </p:cNvPr>
          <p:cNvSpPr>
            <a:spLocks noGrp="1"/>
          </p:cNvSpPr>
          <p:nvPr>
            <p:ph idx="1"/>
          </p:nvPr>
        </p:nvSpPr>
        <p:spPr>
          <a:xfrm>
            <a:off x="1069848" y="2320412"/>
            <a:ext cx="10058400" cy="3851787"/>
          </a:xfrm>
        </p:spPr>
        <p:txBody>
          <a:bodyPr>
            <a:normAutofit/>
          </a:bodyPr>
          <a:lstStyle/>
          <a:p>
            <a:r>
              <a:rPr lang="en-US" dirty="0"/>
              <a:t>Goodwill Technical College captures employment information on incoming students to help Career Services assist you. Please click the link below to complete the Job Information Form if you are currently working. </a:t>
            </a:r>
          </a:p>
          <a:p>
            <a:r>
              <a:rPr lang="en-US" dirty="0">
                <a:highlight>
                  <a:srgbClr val="FFFF00"/>
                </a:highlight>
                <a:hlinkClick r:id="rId4"/>
              </a:rPr>
              <a:t>Click here to complete the Job Information Form</a:t>
            </a:r>
            <a:endParaRPr lang="en-US" dirty="0">
              <a:highlight>
                <a:srgbClr val="FFFF00"/>
              </a:highlight>
            </a:endParaRPr>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21BFE5E4-9761-494A-86C9-275A6EE6B190}"/>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16</a:t>
            </a:fld>
            <a:endParaRPr lang="en-US" dirty="0"/>
          </a:p>
        </p:txBody>
      </p:sp>
    </p:spTree>
    <p:extLst>
      <p:ext uri="{BB962C8B-B14F-4D97-AF65-F5344CB8AC3E}">
        <p14:creationId xmlns:p14="http://schemas.microsoft.com/office/powerpoint/2010/main" val="133309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0744ED0-3DA8-4DE0-AFDA-127C17EBFB9B}"/>
              </a:ext>
            </a:extLst>
          </p:cNvPr>
          <p:cNvSpPr>
            <a:spLocks noGrp="1"/>
          </p:cNvSpPr>
          <p:nvPr>
            <p:ph type="title"/>
          </p:nvPr>
        </p:nvSpPr>
        <p:spPr>
          <a:xfrm>
            <a:off x="1069848" y="484632"/>
            <a:ext cx="10058400" cy="1609344"/>
          </a:xfrm>
        </p:spPr>
        <p:txBody>
          <a:bodyPr>
            <a:normAutofit/>
          </a:bodyPr>
          <a:lstStyle/>
          <a:p>
            <a:pPr algn="ctr"/>
            <a:r>
              <a:rPr lang="en-US" dirty="0"/>
              <a:t>Accreditation: Council On Occupational Education</a:t>
            </a:r>
          </a:p>
        </p:txBody>
      </p:sp>
      <p:sp>
        <p:nvSpPr>
          <p:cNvPr id="3" name="Content Placeholder 2">
            <a:extLst>
              <a:ext uri="{FF2B5EF4-FFF2-40B4-BE49-F238E27FC236}">
                <a16:creationId xmlns:a16="http://schemas.microsoft.com/office/drawing/2014/main" id="{E138F980-743C-442E-A8B9-BDCA9A5248AC}"/>
              </a:ext>
            </a:extLst>
          </p:cNvPr>
          <p:cNvSpPr>
            <a:spLocks noGrp="1"/>
          </p:cNvSpPr>
          <p:nvPr>
            <p:ph idx="1"/>
          </p:nvPr>
        </p:nvSpPr>
        <p:spPr>
          <a:xfrm>
            <a:off x="1069848" y="2170167"/>
            <a:ext cx="10058400" cy="4467741"/>
          </a:xfrm>
        </p:spPr>
        <p:txBody>
          <a:bodyPr>
            <a:normAutofit/>
          </a:bodyPr>
          <a:lstStyle/>
          <a:p>
            <a:pPr marL="0" indent="0" algn="ctr">
              <a:buNone/>
            </a:pPr>
            <a:endParaRPr kumimoji="0" lang="en-US" sz="2100" b="1" i="0" u="none" strike="noStrike" kern="1200" cap="none" spc="0" normalizeH="0" baseline="0" noProof="0" dirty="0">
              <a:ln>
                <a:noFill/>
              </a:ln>
              <a:solidFill>
                <a:srgbClr val="000000"/>
              </a:solidFill>
              <a:effectLst/>
              <a:uLnTx/>
              <a:uFillTx/>
              <a:latin typeface="+mj-lt"/>
              <a:ea typeface="Times New Roman" panose="02020603050405020304" pitchFamily="18" charset="0"/>
              <a:cs typeface="Calibri" panose="020F0502020204030204" pitchFamily="34" charset="0"/>
            </a:endParaRPr>
          </a:p>
          <a:p>
            <a:pPr marL="457200" marR="0" lvl="0" indent="-182880" algn="l" defTabSz="914400" rtl="0" eaLnBrk="1" fontAlgn="auto" latinLnBrk="0" hangingPunct="1">
              <a:lnSpc>
                <a:spcPct val="90000"/>
              </a:lnSpc>
              <a:spcBef>
                <a:spcPts val="0"/>
              </a:spcBef>
              <a:spcAft>
                <a:spcPts val="0"/>
              </a:spcAft>
              <a:buClr>
                <a:srgbClr val="94B6D2">
                  <a:lumMod val="75000"/>
                </a:srgbClr>
              </a:buClr>
              <a:buSzPct val="85000"/>
              <a:buFont typeface="Wingdings" pitchFamily="2" charset="2"/>
              <a:buChar char="§"/>
              <a:tabLst/>
              <a:defRPr/>
            </a:pPr>
            <a:r>
              <a:rPr kumimoji="0" lang="en-US" sz="21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Goodwill Technical College is accredited by the Commission of the </a:t>
            </a:r>
            <a:r>
              <a:rPr lang="en-US" sz="2100" dirty="0">
                <a:solidFill>
                  <a:srgbClr val="000000"/>
                </a:solidFill>
                <a:latin typeface="+mj-lt"/>
                <a:ea typeface="Calibri" panose="020F0502020204030204" pitchFamily="34" charset="0"/>
                <a:cs typeface="Calibri" panose="020F0502020204030204" pitchFamily="34" charset="0"/>
              </a:rPr>
              <a:t>Council on Occupational Education (COE). The award of accreditation status is based on an evaluation to demonstrate that the institution meets not only the standards of quality of the Commission, but also the needs of students, the community, and employers.</a:t>
            </a:r>
            <a:endParaRPr kumimoji="0" lang="en-US" sz="21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endParaRPr>
          </a:p>
          <a:p>
            <a:pPr marL="274320" marR="0" lvl="0" indent="0" algn="l" defTabSz="914400" rtl="0" eaLnBrk="1" fontAlgn="auto" latinLnBrk="0" hangingPunct="1">
              <a:lnSpc>
                <a:spcPct val="90000"/>
              </a:lnSpc>
              <a:spcBef>
                <a:spcPts val="0"/>
              </a:spcBef>
              <a:spcAft>
                <a:spcPts val="0"/>
              </a:spcAft>
              <a:buClr>
                <a:srgbClr val="94B6D2">
                  <a:lumMod val="75000"/>
                </a:srgbClr>
              </a:buClr>
              <a:buSzPct val="85000"/>
              <a:buFont typeface="Wingdings" pitchFamily="2" charset="2"/>
              <a:buNone/>
              <a:tabLst/>
              <a:defRPr/>
            </a:pPr>
            <a:endParaRPr kumimoji="0" lang="en-US" sz="21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endParaRPr>
          </a:p>
          <a:p>
            <a:pPr marL="457200" marR="0" lvl="0" indent="-182880" algn="l" defTabSz="914400" rtl="0" eaLnBrk="1" fontAlgn="auto" latinLnBrk="0" hangingPunct="1">
              <a:lnSpc>
                <a:spcPct val="90000"/>
              </a:lnSpc>
              <a:spcBef>
                <a:spcPts val="0"/>
              </a:spcBef>
              <a:spcAft>
                <a:spcPts val="0"/>
              </a:spcAft>
              <a:buClr>
                <a:srgbClr val="94B6D2">
                  <a:lumMod val="75000"/>
                </a:srgbClr>
              </a:buClr>
              <a:buSzPct val="85000"/>
              <a:buFont typeface="Wingdings" pitchFamily="2" charset="2"/>
              <a:buChar char="§"/>
              <a:tabLst/>
              <a:defRPr/>
            </a:pPr>
            <a:r>
              <a:rPr kumimoji="0" lang="en-US" sz="21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Why is this important? </a:t>
            </a:r>
            <a:r>
              <a:rPr kumimoji="0" lang="en-US" sz="21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Accreditation is a status granted to an educational institution or program that has been found to meet or exceed stated criteria of educational quality and student achievement. Accreditation by COE is viewed as a nationally-honored seal of excellence for occupational education institutions such as Goodwill Technical College and ensures academic quality and integrity. </a:t>
            </a:r>
            <a:endParaRPr lang="en-US" dirty="0"/>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21BFE5E4-9761-494A-86C9-275A6EE6B190}"/>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17</a:t>
            </a:fld>
            <a:endParaRPr lang="en-US" dirty="0"/>
          </a:p>
        </p:txBody>
      </p:sp>
    </p:spTree>
    <p:extLst>
      <p:ext uri="{BB962C8B-B14F-4D97-AF65-F5344CB8AC3E}">
        <p14:creationId xmlns:p14="http://schemas.microsoft.com/office/powerpoint/2010/main" val="806719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0744ED0-3DA8-4DE0-AFDA-127C17EBFB9B}"/>
              </a:ext>
            </a:extLst>
          </p:cNvPr>
          <p:cNvSpPr>
            <a:spLocks noGrp="1"/>
          </p:cNvSpPr>
          <p:nvPr>
            <p:ph type="title"/>
          </p:nvPr>
        </p:nvSpPr>
        <p:spPr>
          <a:xfrm>
            <a:off x="1069848" y="484632"/>
            <a:ext cx="10058400" cy="1609344"/>
          </a:xfrm>
        </p:spPr>
        <p:txBody>
          <a:bodyPr>
            <a:normAutofit/>
          </a:bodyPr>
          <a:lstStyle/>
          <a:p>
            <a:pPr algn="ctr"/>
            <a:r>
              <a:rPr lang="en-US" dirty="0"/>
              <a:t>Next Steps</a:t>
            </a:r>
          </a:p>
        </p:txBody>
      </p:sp>
      <p:sp>
        <p:nvSpPr>
          <p:cNvPr id="3" name="Content Placeholder 2">
            <a:extLst>
              <a:ext uri="{FF2B5EF4-FFF2-40B4-BE49-F238E27FC236}">
                <a16:creationId xmlns:a16="http://schemas.microsoft.com/office/drawing/2014/main" id="{E138F980-743C-442E-A8B9-BDCA9A5248AC}"/>
              </a:ext>
            </a:extLst>
          </p:cNvPr>
          <p:cNvSpPr>
            <a:spLocks noGrp="1"/>
          </p:cNvSpPr>
          <p:nvPr>
            <p:ph idx="1"/>
          </p:nvPr>
        </p:nvSpPr>
        <p:spPr>
          <a:xfrm>
            <a:off x="1069848" y="2170167"/>
            <a:ext cx="10058400" cy="4467741"/>
          </a:xfrm>
        </p:spPr>
        <p:txBody>
          <a:bodyPr>
            <a:normAutofit/>
          </a:bodyPr>
          <a:lstStyle/>
          <a:p>
            <a:endParaRPr lang="en-US" sz="2400" dirty="0"/>
          </a:p>
          <a:p>
            <a:r>
              <a:rPr lang="en-US" sz="2400" dirty="0"/>
              <a:t>Please click the link below to complete the New Student Orientation Quiz and thank you for choosing Goodwill Technical College!</a:t>
            </a:r>
          </a:p>
          <a:p>
            <a:endParaRPr lang="en-US" sz="2400" dirty="0"/>
          </a:p>
          <a:p>
            <a:r>
              <a:rPr lang="en-US" sz="2400" dirty="0">
                <a:highlight>
                  <a:srgbClr val="FFFF00"/>
                </a:highlight>
                <a:hlinkClick r:id="rId4"/>
              </a:rPr>
              <a:t>GTC New Student Orientation Quiz</a:t>
            </a:r>
            <a:endParaRPr lang="en-US" sz="2400" dirty="0">
              <a:highlight>
                <a:srgbClr val="FFFF00"/>
              </a:highlight>
            </a:endParaRPr>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21BFE5E4-9761-494A-86C9-275A6EE6B190}"/>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18</a:t>
            </a:fld>
            <a:endParaRPr lang="en-US" dirty="0"/>
          </a:p>
        </p:txBody>
      </p:sp>
    </p:spTree>
    <p:extLst>
      <p:ext uri="{BB962C8B-B14F-4D97-AF65-F5344CB8AC3E}">
        <p14:creationId xmlns:p14="http://schemas.microsoft.com/office/powerpoint/2010/main" val="311480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1F226-973C-47FF-8C46-2DE305B60EDA}"/>
              </a:ext>
            </a:extLst>
          </p:cNvPr>
          <p:cNvSpPr>
            <a:spLocks noGrp="1"/>
          </p:cNvSpPr>
          <p:nvPr>
            <p:ph type="title"/>
          </p:nvPr>
        </p:nvSpPr>
        <p:spPr>
          <a:xfrm>
            <a:off x="1069848" y="484632"/>
            <a:ext cx="10058400" cy="1042325"/>
          </a:xfrm>
        </p:spPr>
        <p:txBody>
          <a:bodyPr>
            <a:normAutofit/>
          </a:bodyPr>
          <a:lstStyle/>
          <a:p>
            <a:pPr algn="ctr"/>
            <a:r>
              <a:rPr lang="en-US" sz="4000" dirty="0"/>
              <a:t>Our Missions</a:t>
            </a:r>
          </a:p>
        </p:txBody>
      </p:sp>
      <p:sp>
        <p:nvSpPr>
          <p:cNvPr id="3" name="Content Placeholder 2">
            <a:extLst>
              <a:ext uri="{FF2B5EF4-FFF2-40B4-BE49-F238E27FC236}">
                <a16:creationId xmlns:a16="http://schemas.microsoft.com/office/drawing/2014/main" id="{7A242A9E-A45D-4744-8E6E-FD4434C4F523}"/>
              </a:ext>
            </a:extLst>
          </p:cNvPr>
          <p:cNvSpPr>
            <a:spLocks noGrp="1"/>
          </p:cNvSpPr>
          <p:nvPr>
            <p:ph sz="half" idx="2"/>
          </p:nvPr>
        </p:nvSpPr>
        <p:spPr/>
        <p:txBody>
          <a:bodyPr>
            <a:normAutofit/>
          </a:bodyPr>
          <a:lstStyle/>
          <a:p>
            <a:pPr marL="0" indent="0">
              <a:buNone/>
            </a:pPr>
            <a:r>
              <a:rPr lang="en-US" sz="2400" dirty="0">
                <a:ea typeface="Microsoft Sans Serif" panose="020B0604020202020204" pitchFamily="34" charset="0"/>
                <a:cs typeface="Microsoft Sans Serif" panose="020B0604020202020204" pitchFamily="34" charset="0"/>
              </a:rPr>
              <a:t>Goodwill Industries of Southeastern Louisiana, Inc. offers opportunities to people with employment barriers to improve their economic self-sufficiency through training, education, support services and employment.</a:t>
            </a:r>
          </a:p>
          <a:p>
            <a:pPr marL="0" indent="0">
              <a:buNone/>
            </a:pPr>
            <a:endParaRPr lang="en-US" dirty="0"/>
          </a:p>
          <a:p>
            <a:pPr marL="0" indent="0">
              <a:buNone/>
            </a:pPr>
            <a:endParaRPr lang="en-US" dirty="0"/>
          </a:p>
        </p:txBody>
      </p:sp>
      <p:sp>
        <p:nvSpPr>
          <p:cNvPr id="8" name="Content Placeholder 7">
            <a:extLst>
              <a:ext uri="{FF2B5EF4-FFF2-40B4-BE49-F238E27FC236}">
                <a16:creationId xmlns:a16="http://schemas.microsoft.com/office/drawing/2014/main" id="{1AC9A284-A2D9-41EB-BB11-06D470F593AD}"/>
              </a:ext>
            </a:extLst>
          </p:cNvPr>
          <p:cNvSpPr>
            <a:spLocks noGrp="1"/>
          </p:cNvSpPr>
          <p:nvPr>
            <p:ph sz="quarter" idx="4"/>
          </p:nvPr>
        </p:nvSpPr>
        <p:spPr>
          <a:xfrm>
            <a:off x="6966526" y="2743200"/>
            <a:ext cx="4152578" cy="3291840"/>
          </a:xfrm>
        </p:spPr>
        <p:txBody>
          <a:bodyPr>
            <a:normAutofit/>
          </a:bodyPr>
          <a:lstStyle/>
          <a:p>
            <a:pPr marL="0" indent="0">
              <a:buNone/>
            </a:pPr>
            <a:r>
              <a:rPr lang="en-US" sz="2400" dirty="0"/>
              <a:t>Goodwill Technical College offers quality occupational education in a supportive environment that prepares students for competitive employment.</a:t>
            </a:r>
          </a:p>
        </p:txBody>
      </p:sp>
      <p:sp>
        <p:nvSpPr>
          <p:cNvPr id="4" name="Slide Number Placeholder 3">
            <a:extLst>
              <a:ext uri="{FF2B5EF4-FFF2-40B4-BE49-F238E27FC236}">
                <a16:creationId xmlns:a16="http://schemas.microsoft.com/office/drawing/2014/main" id="{A5DFCE7D-EAD4-4CF6-8F14-11CC26D03467}"/>
              </a:ext>
            </a:extLst>
          </p:cNvPr>
          <p:cNvSpPr>
            <a:spLocks noGrp="1"/>
          </p:cNvSpPr>
          <p:nvPr>
            <p:ph type="sldNum" sz="quarter" idx="12"/>
          </p:nvPr>
        </p:nvSpPr>
        <p:spPr/>
        <p:txBody>
          <a:bodyPr/>
          <a:lstStyle/>
          <a:p>
            <a:fld id="{4FAB73BC-B049-4115-A692-8D63A059BFB8}" type="slidenum">
              <a:rPr lang="en-US" smtClean="0"/>
              <a:t>2</a:t>
            </a:fld>
            <a:endParaRPr lang="en-US" dirty="0"/>
          </a:p>
        </p:txBody>
      </p:sp>
      <p:pic>
        <p:nvPicPr>
          <p:cNvPr id="10" name="Picture 9" descr="A close up of a logo&#10;&#10;Description automatically generated">
            <a:extLst>
              <a:ext uri="{FF2B5EF4-FFF2-40B4-BE49-F238E27FC236}">
                <a16:creationId xmlns:a16="http://schemas.microsoft.com/office/drawing/2014/main" id="{99E25D56-A33D-45CB-8DE1-C23DB8343E85}"/>
              </a:ext>
            </a:extLst>
          </p:cNvPr>
          <p:cNvPicPr>
            <a:picLocks noChangeAspect="1"/>
          </p:cNvPicPr>
          <p:nvPr/>
        </p:nvPicPr>
        <p:blipFill>
          <a:blip r:embed="rId2"/>
          <a:stretch>
            <a:fillRect/>
          </a:stretch>
        </p:blipFill>
        <p:spPr>
          <a:xfrm>
            <a:off x="6966526" y="1526958"/>
            <a:ext cx="4030410" cy="1216241"/>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A09FBF5-FC59-4FED-9DA7-DD0E36CF06EF}"/>
              </a:ext>
            </a:extLst>
          </p:cNvPr>
          <p:cNvPicPr>
            <a:picLocks noChangeAspect="1"/>
          </p:cNvPicPr>
          <p:nvPr/>
        </p:nvPicPr>
        <p:blipFill>
          <a:blip r:embed="rId3"/>
          <a:stretch>
            <a:fillRect/>
          </a:stretch>
        </p:blipFill>
        <p:spPr>
          <a:xfrm>
            <a:off x="1195064" y="1632013"/>
            <a:ext cx="4344602" cy="923925"/>
          </a:xfrm>
          <a:prstGeom prst="rect">
            <a:avLst/>
          </a:prstGeom>
        </p:spPr>
      </p:pic>
    </p:spTree>
    <p:extLst>
      <p:ext uri="{BB962C8B-B14F-4D97-AF65-F5344CB8AC3E}">
        <p14:creationId xmlns:p14="http://schemas.microsoft.com/office/powerpoint/2010/main" val="109435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Rectangle 93">
            <a:extLst>
              <a:ext uri="{FF2B5EF4-FFF2-40B4-BE49-F238E27FC236}">
                <a16:creationId xmlns:a16="http://schemas.microsoft.com/office/drawing/2014/main" id="{829B68D6-C6CC-4D1D-92F1-5FE2522D5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CB31B8-5C2F-405D-A67E-20301799DA3A}"/>
              </a:ext>
            </a:extLst>
          </p:cNvPr>
          <p:cNvSpPr>
            <a:spLocks noGrp="1"/>
          </p:cNvSpPr>
          <p:nvPr>
            <p:ph type="title"/>
          </p:nvPr>
        </p:nvSpPr>
        <p:spPr>
          <a:xfrm>
            <a:off x="400715" y="256032"/>
            <a:ext cx="6743844" cy="1609344"/>
          </a:xfrm>
        </p:spPr>
        <p:txBody>
          <a:bodyPr>
            <a:normAutofit/>
          </a:bodyPr>
          <a:lstStyle/>
          <a:p>
            <a:r>
              <a:rPr lang="en-US" dirty="0">
                <a:latin typeface="Georgia" panose="02040502050405020303" pitchFamily="18" charset="0"/>
              </a:rPr>
              <a:t>Faculty, Staff &amp; Administrators</a:t>
            </a:r>
          </a:p>
        </p:txBody>
      </p:sp>
      <p:sp>
        <p:nvSpPr>
          <p:cNvPr id="3" name="Content Placeholder 2">
            <a:extLst>
              <a:ext uri="{FF2B5EF4-FFF2-40B4-BE49-F238E27FC236}">
                <a16:creationId xmlns:a16="http://schemas.microsoft.com/office/drawing/2014/main" id="{03E6FA57-73DD-4660-8185-DEC14EA4664D}"/>
              </a:ext>
            </a:extLst>
          </p:cNvPr>
          <p:cNvSpPr>
            <a:spLocks noGrp="1"/>
          </p:cNvSpPr>
          <p:nvPr>
            <p:ph idx="1"/>
          </p:nvPr>
        </p:nvSpPr>
        <p:spPr>
          <a:xfrm>
            <a:off x="400715" y="1810193"/>
            <a:ext cx="7062230" cy="4941589"/>
          </a:xfrm>
        </p:spPr>
        <p:txBody>
          <a:bodyPr>
            <a:normAutofit fontScale="85000" lnSpcReduction="20000"/>
          </a:bodyPr>
          <a:lstStyle/>
          <a:p>
            <a:pPr marL="0" indent="0">
              <a:buNone/>
            </a:pPr>
            <a:r>
              <a:rPr lang="en-US" sz="1800" b="1" dirty="0"/>
              <a:t>FACULTY</a:t>
            </a:r>
          </a:p>
          <a:p>
            <a:r>
              <a:rPr lang="en-US" sz="1800" b="1" dirty="0"/>
              <a:t>James Conrad</a:t>
            </a:r>
            <a:r>
              <a:rPr lang="en-US" sz="1800" dirty="0"/>
              <a:t>, Resident Instructor, Resident Instructor, General Education</a:t>
            </a:r>
          </a:p>
          <a:p>
            <a:r>
              <a:rPr lang="en-US" sz="1800" b="1" dirty="0"/>
              <a:t>Vanessa Sumler</a:t>
            </a:r>
            <a:r>
              <a:rPr lang="en-US" sz="1800" dirty="0"/>
              <a:t>, Resident Instructor, Medical Billing &amp; Coding Program</a:t>
            </a:r>
          </a:p>
          <a:p>
            <a:r>
              <a:rPr lang="en-US" sz="1800" b="1" dirty="0"/>
              <a:t>Roxanne Peacock</a:t>
            </a:r>
            <a:r>
              <a:rPr lang="en-US" sz="1800" dirty="0"/>
              <a:t>, Lead Instructor, Medical Assistant Program</a:t>
            </a:r>
          </a:p>
          <a:p>
            <a:r>
              <a:rPr lang="en-US" sz="1800" b="1" dirty="0"/>
              <a:t>Dennis Sigur</a:t>
            </a:r>
            <a:r>
              <a:rPr lang="en-US" sz="1800" dirty="0"/>
              <a:t>, Lead Instructor, IT Support Specialist Program</a:t>
            </a:r>
          </a:p>
          <a:p>
            <a:pPr marL="0" indent="0">
              <a:buNone/>
            </a:pPr>
            <a:endParaRPr lang="en-US" sz="1800" dirty="0"/>
          </a:p>
          <a:p>
            <a:pPr marL="0" indent="0">
              <a:buNone/>
            </a:pPr>
            <a:r>
              <a:rPr lang="en-US" sz="1800" b="1" dirty="0"/>
              <a:t>STAFF</a:t>
            </a:r>
          </a:p>
          <a:p>
            <a:r>
              <a:rPr lang="en-US" sz="1800" b="1" dirty="0"/>
              <a:t>Shaleska Julian</a:t>
            </a:r>
            <a:r>
              <a:rPr lang="en-US" sz="1800" dirty="0"/>
              <a:t>, College Counselor/Academic Technology Support</a:t>
            </a:r>
          </a:p>
          <a:p>
            <a:r>
              <a:rPr lang="en-US" sz="1800" b="1" dirty="0"/>
              <a:t>Chelsey Melancon</a:t>
            </a:r>
            <a:r>
              <a:rPr lang="en-US" sz="1800" dirty="0"/>
              <a:t>, Enrollment Manager</a:t>
            </a:r>
          </a:p>
          <a:p>
            <a:r>
              <a:rPr lang="en-US" sz="1800" b="1" dirty="0"/>
              <a:t>Eva Morgan</a:t>
            </a:r>
            <a:r>
              <a:rPr lang="en-US" sz="1800" dirty="0"/>
              <a:t>, Administrative Assistant </a:t>
            </a:r>
          </a:p>
          <a:p>
            <a:r>
              <a:rPr lang="en-US" sz="1800" b="1" dirty="0"/>
              <a:t>Kristel Shelton</a:t>
            </a:r>
            <a:r>
              <a:rPr lang="en-US" sz="1800" dirty="0"/>
              <a:t>, Student Financial Aid/Account Manager </a:t>
            </a:r>
          </a:p>
          <a:p>
            <a:r>
              <a:rPr lang="en-US" sz="1800" b="1" dirty="0"/>
              <a:t>Leslie Martin, </a:t>
            </a:r>
            <a:r>
              <a:rPr lang="en-US" sz="1800" dirty="0"/>
              <a:t>Career Specialist </a:t>
            </a:r>
          </a:p>
          <a:p>
            <a:pPr marL="0" indent="0">
              <a:buNone/>
            </a:pPr>
            <a:endParaRPr lang="en-US" sz="1800" dirty="0"/>
          </a:p>
          <a:p>
            <a:pPr marL="0" indent="0">
              <a:buNone/>
            </a:pPr>
            <a:r>
              <a:rPr lang="en-US" sz="1800" b="1" dirty="0"/>
              <a:t>ADMINISTRATORS</a:t>
            </a:r>
          </a:p>
          <a:p>
            <a:r>
              <a:rPr lang="en-US" sz="1800" b="1" dirty="0"/>
              <a:t>Scottie LeBlanc</a:t>
            </a:r>
            <a:r>
              <a:rPr lang="en-US" sz="1800" dirty="0"/>
              <a:t>, Vice President of Mission Services </a:t>
            </a:r>
          </a:p>
          <a:p>
            <a:r>
              <a:rPr lang="en-US" sz="1800" b="1" dirty="0"/>
              <a:t>Kiedra Williams</a:t>
            </a:r>
            <a:r>
              <a:rPr lang="en-US" sz="1800" dirty="0"/>
              <a:t>, Chief Academic Officer </a:t>
            </a:r>
          </a:p>
          <a:p>
            <a:endParaRPr lang="en-US" sz="1800" dirty="0"/>
          </a:p>
          <a:p>
            <a:endParaRPr lang="en-US" sz="1800" dirty="0"/>
          </a:p>
        </p:txBody>
      </p:sp>
      <p:pic>
        <p:nvPicPr>
          <p:cNvPr id="4" name="Picture 2" descr="Image result for people icon">
            <a:extLst>
              <a:ext uri="{FF2B5EF4-FFF2-40B4-BE49-F238E27FC236}">
                <a16:creationId xmlns:a16="http://schemas.microsoft.com/office/drawing/2014/main" id="{71F5E8D0-047F-4159-A0CC-CBC4954C666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50182" y="1595727"/>
            <a:ext cx="3022455" cy="3022455"/>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Group 95">
            <a:extLst>
              <a:ext uri="{FF2B5EF4-FFF2-40B4-BE49-F238E27FC236}">
                <a16:creationId xmlns:a16="http://schemas.microsoft.com/office/drawing/2014/main" id="{4732A386-7C2A-439A-BB1D-5CC2440E65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2" name="Oval 96">
              <a:extLst>
                <a:ext uri="{FF2B5EF4-FFF2-40B4-BE49-F238E27FC236}">
                  <a16:creationId xmlns:a16="http://schemas.microsoft.com/office/drawing/2014/main" id="{A1CD6A5D-4173-44ED-B98B-3F6324222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3" name="Oval 97">
              <a:extLst>
                <a:ext uri="{FF2B5EF4-FFF2-40B4-BE49-F238E27FC236}">
                  <a16:creationId xmlns:a16="http://schemas.microsoft.com/office/drawing/2014/main" id="{89485095-E900-493D-BBC5-801B7384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Slide Number Placeholder 4">
            <a:extLst>
              <a:ext uri="{FF2B5EF4-FFF2-40B4-BE49-F238E27FC236}">
                <a16:creationId xmlns:a16="http://schemas.microsoft.com/office/drawing/2014/main" id="{764CC8C4-5089-449A-95E7-4BBA023C6D71}"/>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3</a:t>
            </a:fld>
            <a:endParaRPr lang="en-US" dirty="0"/>
          </a:p>
        </p:txBody>
      </p:sp>
    </p:spTree>
    <p:extLst>
      <p:ext uri="{BB962C8B-B14F-4D97-AF65-F5344CB8AC3E}">
        <p14:creationId xmlns:p14="http://schemas.microsoft.com/office/powerpoint/2010/main" val="1977989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8CE2A87-DBA0-4B0D-98B6-FA36B850B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0F35FF-9378-4DE8-809A-B6E51F6E3CDA}"/>
              </a:ext>
            </a:extLst>
          </p:cNvPr>
          <p:cNvSpPr>
            <a:spLocks noGrp="1"/>
          </p:cNvSpPr>
          <p:nvPr>
            <p:ph type="title"/>
          </p:nvPr>
        </p:nvSpPr>
        <p:spPr>
          <a:xfrm>
            <a:off x="382280" y="484632"/>
            <a:ext cx="6743844" cy="1609344"/>
          </a:xfrm>
        </p:spPr>
        <p:txBody>
          <a:bodyPr>
            <a:normAutofit/>
          </a:bodyPr>
          <a:lstStyle/>
          <a:p>
            <a:r>
              <a:rPr lang="en-US" dirty="0"/>
              <a:t>Student IDs</a:t>
            </a:r>
            <a:endParaRPr lang="en-US" dirty="0">
              <a:latin typeface="Georgia" panose="02040502050405020303" pitchFamily="18" charset="0"/>
            </a:endParaRPr>
          </a:p>
        </p:txBody>
      </p:sp>
      <p:sp>
        <p:nvSpPr>
          <p:cNvPr id="3" name="Content Placeholder 2">
            <a:extLst>
              <a:ext uri="{FF2B5EF4-FFF2-40B4-BE49-F238E27FC236}">
                <a16:creationId xmlns:a16="http://schemas.microsoft.com/office/drawing/2014/main" id="{ECCAA2DF-1694-426A-962D-0A43EA4D2D16}"/>
              </a:ext>
            </a:extLst>
          </p:cNvPr>
          <p:cNvSpPr>
            <a:spLocks noGrp="1"/>
          </p:cNvSpPr>
          <p:nvPr>
            <p:ph idx="1"/>
          </p:nvPr>
        </p:nvSpPr>
        <p:spPr>
          <a:xfrm>
            <a:off x="382279" y="2121408"/>
            <a:ext cx="6743845" cy="4050792"/>
          </a:xfrm>
        </p:spPr>
        <p:txBody>
          <a:bodyPr>
            <a:normAutofit/>
          </a:bodyPr>
          <a:lstStyle/>
          <a:p>
            <a:pPr>
              <a:buFont typeface="Arial" panose="020B0604020202020204" pitchFamily="34" charset="0"/>
              <a:buChar char="•"/>
            </a:pPr>
            <a:r>
              <a:rPr lang="en-US" sz="1800" dirty="0"/>
              <a:t>Student IDs will grant you access to the entrance at the front of the building, the pedestrian gate, and the rear access door during school hours  </a:t>
            </a:r>
          </a:p>
          <a:p>
            <a:pPr>
              <a:buFont typeface="Arial" panose="020B0604020202020204" pitchFamily="34" charset="0"/>
              <a:buChar char="•"/>
            </a:pPr>
            <a:r>
              <a:rPr lang="en-US" sz="1800" dirty="0"/>
              <a:t>Student IDs should be worn while on campus </a:t>
            </a:r>
          </a:p>
          <a:p>
            <a:pPr marL="0" indent="0">
              <a:buNone/>
            </a:pPr>
            <a:endParaRPr lang="en-US" sz="1800" dirty="0"/>
          </a:p>
          <a:p>
            <a:pPr marL="0" indent="0">
              <a:buNone/>
            </a:pPr>
            <a:endParaRPr lang="en-US" sz="1800" dirty="0"/>
          </a:p>
        </p:txBody>
      </p:sp>
      <p:pic>
        <p:nvPicPr>
          <p:cNvPr id="6" name="Picture 5">
            <a:extLst>
              <a:ext uri="{FF2B5EF4-FFF2-40B4-BE49-F238E27FC236}">
                <a16:creationId xmlns:a16="http://schemas.microsoft.com/office/drawing/2014/main" id="{193FA05D-195D-4EFD-BB13-393F6008C3EE}"/>
              </a:ext>
            </a:extLst>
          </p:cNvPr>
          <p:cNvPicPr>
            <a:picLocks noChangeAspect="1"/>
          </p:cNvPicPr>
          <p:nvPr/>
        </p:nvPicPr>
        <p:blipFill rotWithShape="1">
          <a:blip r:embed="rId5"/>
          <a:srcRect l="14123" r="23371" b="-2"/>
          <a:stretch/>
        </p:blipFill>
        <p:spPr>
          <a:xfrm>
            <a:off x="7508403" y="38110"/>
            <a:ext cx="4646726" cy="6857990"/>
          </a:xfrm>
          <a:prstGeom prst="rect">
            <a:avLst/>
          </a:prstGeom>
        </p:spPr>
      </p:pic>
      <p:grpSp>
        <p:nvGrpSpPr>
          <p:cNvPr id="31" name="Group 30">
            <a:extLst>
              <a:ext uri="{FF2B5EF4-FFF2-40B4-BE49-F238E27FC236}">
                <a16:creationId xmlns:a16="http://schemas.microsoft.com/office/drawing/2014/main" id="{3F4FDEC5-B98A-4D9F-BB63-FA5A1ED9D3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2" name="Oval 31">
              <a:extLst>
                <a:ext uri="{FF2B5EF4-FFF2-40B4-BE49-F238E27FC236}">
                  <a16:creationId xmlns:a16="http://schemas.microsoft.com/office/drawing/2014/main" id="{D779EAC7-1067-454B-8145-AE5BF6ECB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3" name="Oval 32">
              <a:extLst>
                <a:ext uri="{FF2B5EF4-FFF2-40B4-BE49-F238E27FC236}">
                  <a16:creationId xmlns:a16="http://schemas.microsoft.com/office/drawing/2014/main" id="{8BEA0E4E-FF8C-4EBC-87F8-743D03BEBF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DD9364C4-0D1E-4BFA-9CD4-940271C24DEC}"/>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4</a:t>
            </a:fld>
            <a:endParaRPr lang="en-US" dirty="0"/>
          </a:p>
        </p:txBody>
      </p:sp>
      <p:sp>
        <p:nvSpPr>
          <p:cNvPr id="11" name="TextBox 10">
            <a:extLst>
              <a:ext uri="{FF2B5EF4-FFF2-40B4-BE49-F238E27FC236}">
                <a16:creationId xmlns:a16="http://schemas.microsoft.com/office/drawing/2014/main" id="{9BF8BA71-DC6A-4459-8DAD-8D64599A8F17}"/>
              </a:ext>
            </a:extLst>
          </p:cNvPr>
          <p:cNvSpPr txBox="1"/>
          <p:nvPr/>
        </p:nvSpPr>
        <p:spPr>
          <a:xfrm>
            <a:off x="7688064" y="111660"/>
            <a:ext cx="1171851"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a:t>EXAMPLE</a:t>
            </a:r>
          </a:p>
        </p:txBody>
      </p:sp>
    </p:spTree>
    <p:extLst>
      <p:ext uri="{BB962C8B-B14F-4D97-AF65-F5344CB8AC3E}">
        <p14:creationId xmlns:p14="http://schemas.microsoft.com/office/powerpoint/2010/main" val="3541670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aerial view of a building&#10;&#10;Description automatically generated">
            <a:extLst>
              <a:ext uri="{FF2B5EF4-FFF2-40B4-BE49-F238E27FC236}">
                <a16:creationId xmlns:a16="http://schemas.microsoft.com/office/drawing/2014/main" id="{C09332F4-FA4C-A47B-C212-083B29DDBE10}"/>
              </a:ext>
            </a:extLst>
          </p:cNvPr>
          <p:cNvPicPr>
            <a:picLocks noChangeAspect="1"/>
          </p:cNvPicPr>
          <p:nvPr/>
        </p:nvPicPr>
        <p:blipFill rotWithShape="1">
          <a:blip r:embed="rId2"/>
          <a:srcRect l="6509" r="37627" b="-1"/>
          <a:stretch/>
        </p:blipFill>
        <p:spPr>
          <a:xfrm>
            <a:off x="3343" y="10"/>
            <a:ext cx="7548923" cy="6857990"/>
          </a:xfrm>
          <a:prstGeom prst="rect">
            <a:avLst/>
          </a:prstGeom>
        </p:spPr>
      </p:pic>
      <p:sp>
        <p:nvSpPr>
          <p:cNvPr id="47" name="Rectangle 46">
            <a:extLst>
              <a:ext uri="{FF2B5EF4-FFF2-40B4-BE49-F238E27FC236}">
                <a16:creationId xmlns:a16="http://schemas.microsoft.com/office/drawing/2014/main" id="{04015B9C-179F-43A5-894D-58193B6A8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266" y="0"/>
            <a:ext cx="463973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0406A9-9285-40B8-B123-B5350681FD05}"/>
              </a:ext>
            </a:extLst>
          </p:cNvPr>
          <p:cNvSpPr>
            <a:spLocks noGrp="1"/>
          </p:cNvSpPr>
          <p:nvPr>
            <p:ph type="title"/>
          </p:nvPr>
        </p:nvSpPr>
        <p:spPr>
          <a:xfrm>
            <a:off x="7883612" y="484632"/>
            <a:ext cx="3816774" cy="1609344"/>
          </a:xfrm>
          <a:ln>
            <a:noFill/>
          </a:ln>
        </p:spPr>
        <p:txBody>
          <a:bodyPr>
            <a:normAutofit/>
          </a:bodyPr>
          <a:lstStyle/>
          <a:p>
            <a:r>
              <a:rPr lang="en-US" sz="3200">
                <a:latin typeface="Georgia" panose="02040502050405020303" pitchFamily="18" charset="0"/>
              </a:rPr>
              <a:t>Student Parking</a:t>
            </a:r>
            <a:endParaRPr lang="en-US" sz="3200" dirty="0">
              <a:latin typeface="Georgia" panose="02040502050405020303" pitchFamily="18" charset="0"/>
            </a:endParaRPr>
          </a:p>
        </p:txBody>
      </p:sp>
      <p:sp>
        <p:nvSpPr>
          <p:cNvPr id="3" name="Content Placeholder 2">
            <a:extLst>
              <a:ext uri="{FF2B5EF4-FFF2-40B4-BE49-F238E27FC236}">
                <a16:creationId xmlns:a16="http://schemas.microsoft.com/office/drawing/2014/main" id="{2C784BE4-498E-45AE-9EA3-F8C3C1C18797}"/>
              </a:ext>
            </a:extLst>
          </p:cNvPr>
          <p:cNvSpPr>
            <a:spLocks noGrp="1"/>
          </p:cNvSpPr>
          <p:nvPr>
            <p:ph idx="1"/>
          </p:nvPr>
        </p:nvSpPr>
        <p:spPr>
          <a:xfrm>
            <a:off x="7883611" y="2121408"/>
            <a:ext cx="3816774" cy="4050792"/>
          </a:xfrm>
        </p:spPr>
        <p:txBody>
          <a:bodyPr>
            <a:normAutofit/>
          </a:bodyPr>
          <a:lstStyle/>
          <a:p>
            <a:pPr lvl="1"/>
            <a:r>
              <a:rPr lang="en-US" sz="1600" dirty="0"/>
              <a:t>Student are permitted to park in 3 areas: GTC Student Parking Lot in the rear of the building, the first 5 spaces along the side of the GTC building (starting from the pedestrian gate), and the Cleveland Lot (must enter and exit from Cleveland Avenue). </a:t>
            </a:r>
          </a:p>
          <a:p>
            <a:pPr lvl="1"/>
            <a:endParaRPr lang="en-US" sz="1600" dirty="0"/>
          </a:p>
          <a:p>
            <a:pPr lvl="1"/>
            <a:r>
              <a:rPr lang="en-US" sz="1600" dirty="0"/>
              <a:t>Parking decals are required to park in these areas. Decals can be picked up from the administration office after completing the student parking decal form.</a:t>
            </a:r>
          </a:p>
          <a:p>
            <a:pPr lvl="1">
              <a:buFont typeface="Arial" panose="020B0604020202020204" pitchFamily="34" charset="0"/>
              <a:buChar char="•"/>
            </a:pPr>
            <a:endParaRPr lang="en-US" sz="1600" dirty="0"/>
          </a:p>
          <a:p>
            <a:pPr lvl="1">
              <a:buFont typeface="Arial" panose="020B0604020202020204" pitchFamily="34" charset="0"/>
              <a:buChar char="•"/>
            </a:pPr>
            <a:endParaRPr lang="en-US" sz="1600" b="1" dirty="0"/>
          </a:p>
        </p:txBody>
      </p:sp>
      <p:grpSp>
        <p:nvGrpSpPr>
          <p:cNvPr id="49" name="Group 48">
            <a:extLst>
              <a:ext uri="{FF2B5EF4-FFF2-40B4-BE49-F238E27FC236}">
                <a16:creationId xmlns:a16="http://schemas.microsoft.com/office/drawing/2014/main" id="{66F85F57-956F-40FF-BE22-C6EB6E36C9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0" name="Oval 49">
              <a:extLst>
                <a:ext uri="{FF2B5EF4-FFF2-40B4-BE49-F238E27FC236}">
                  <a16:creationId xmlns:a16="http://schemas.microsoft.com/office/drawing/2014/main" id="{5AA35EF8-94F7-4A24-AA24-845DB2A1F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1" name="Oval 50">
              <a:extLst>
                <a:ext uri="{FF2B5EF4-FFF2-40B4-BE49-F238E27FC236}">
                  <a16:creationId xmlns:a16="http://schemas.microsoft.com/office/drawing/2014/main" id="{A38E4383-DE91-4221-BD38-50EFE3891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9956F736-C824-434D-9EF5-B254E37B2DDD}"/>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5</a:t>
            </a:fld>
            <a:endParaRPr lang="en-US" dirty="0"/>
          </a:p>
        </p:txBody>
      </p:sp>
    </p:spTree>
    <p:extLst>
      <p:ext uri="{BB962C8B-B14F-4D97-AF65-F5344CB8AC3E}">
        <p14:creationId xmlns:p14="http://schemas.microsoft.com/office/powerpoint/2010/main" val="2642403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13">
            <a:extLst>
              <a:ext uri="{FF2B5EF4-FFF2-40B4-BE49-F238E27FC236}">
                <a16:creationId xmlns:a16="http://schemas.microsoft.com/office/drawing/2014/main" id="{E54E1BC5-9799-4C37-9E39-75AD94AE0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6EC783E0-E2C4-43D2-93E5-38337F8DA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542544D0-650E-4448-A7E2-E5C6D7398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8" name="Content Placeholder 7" descr="A collage of cars parked in a parking lot&#10;&#10;Description automatically generated">
            <a:extLst>
              <a:ext uri="{FF2B5EF4-FFF2-40B4-BE49-F238E27FC236}">
                <a16:creationId xmlns:a16="http://schemas.microsoft.com/office/drawing/2014/main" id="{F0344520-5F4A-783A-1634-641A984B8C2B}"/>
              </a:ext>
            </a:extLst>
          </p:cNvPr>
          <p:cNvPicPr>
            <a:picLocks noGrp="1" noChangeAspect="1"/>
          </p:cNvPicPr>
          <p:nvPr>
            <p:ph type="pic" idx="1"/>
          </p:nvPr>
        </p:nvPicPr>
        <p:blipFill rotWithShape="1">
          <a:blip r:embed="rId4"/>
          <a:srcRect l="886"/>
          <a:stretch/>
        </p:blipFill>
        <p:spPr>
          <a:xfrm>
            <a:off x="1" y="10"/>
            <a:ext cx="6066502" cy="6857989"/>
          </a:xfrm>
          <a:prstGeom prst="rect">
            <a:avLst/>
          </a:prstGeom>
        </p:spPr>
      </p:pic>
      <p:sp>
        <p:nvSpPr>
          <p:cNvPr id="25" name="Rectangle 17">
            <a:extLst>
              <a:ext uri="{FF2B5EF4-FFF2-40B4-BE49-F238E27FC236}">
                <a16:creationId xmlns:a16="http://schemas.microsoft.com/office/drawing/2014/main" id="{A0202727-54F2-4F63-818F-99119BA21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5">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D544807-7660-07C5-BBA6-BD8CF9DE163C}"/>
              </a:ext>
            </a:extLst>
          </p:cNvPr>
          <p:cNvSpPr>
            <a:spLocks noGrp="1"/>
          </p:cNvSpPr>
          <p:nvPr>
            <p:ph type="title"/>
          </p:nvPr>
        </p:nvSpPr>
        <p:spPr>
          <a:xfrm>
            <a:off x="6330738" y="958712"/>
            <a:ext cx="5299586" cy="1609344"/>
          </a:xfrm>
          <a:ln>
            <a:noFill/>
          </a:ln>
        </p:spPr>
        <p:txBody>
          <a:bodyPr vert="horz" lIns="91440" tIns="45720" rIns="91440" bIns="45720" rtlCol="0" anchor="ctr">
            <a:normAutofit/>
          </a:bodyPr>
          <a:lstStyle/>
          <a:p>
            <a:r>
              <a:rPr lang="en-US" sz="4000" dirty="0"/>
              <a:t>Student Parking in the Cleveland Lot</a:t>
            </a:r>
          </a:p>
        </p:txBody>
      </p:sp>
      <p:sp>
        <p:nvSpPr>
          <p:cNvPr id="9" name="Text Placeholder 8">
            <a:extLst>
              <a:ext uri="{FF2B5EF4-FFF2-40B4-BE49-F238E27FC236}">
                <a16:creationId xmlns:a16="http://schemas.microsoft.com/office/drawing/2014/main" id="{9E3A936B-1AD9-9C79-E038-8870F8E93F9F}"/>
              </a:ext>
            </a:extLst>
          </p:cNvPr>
          <p:cNvSpPr>
            <a:spLocks noGrp="1"/>
          </p:cNvSpPr>
          <p:nvPr>
            <p:ph type="body" sz="half" idx="2"/>
          </p:nvPr>
        </p:nvSpPr>
        <p:spPr>
          <a:xfrm>
            <a:off x="6330737" y="2373473"/>
            <a:ext cx="5563822" cy="4050792"/>
          </a:xfrm>
        </p:spPr>
        <p:txBody>
          <a:bodyPr vert="horz" lIns="91440" tIns="45720" rIns="91440" bIns="45720" rtlCol="0">
            <a:normAutofit/>
          </a:bodyPr>
          <a:lstStyle/>
          <a:p>
            <a:pPr indent="-182880">
              <a:lnSpc>
                <a:spcPct val="90000"/>
              </a:lnSpc>
              <a:buFont typeface="Wingdings" pitchFamily="2" charset="2"/>
              <a:buChar char="§"/>
            </a:pPr>
            <a:r>
              <a:rPr lang="en-US" sz="1800" dirty="0">
                <a:solidFill>
                  <a:schemeClr val="tx1"/>
                </a:solidFill>
              </a:rPr>
              <a:t>Students (must enter and exit from Cleveland Ave).</a:t>
            </a:r>
            <a:endParaRPr lang="en-US" sz="1800" dirty="0">
              <a:solidFill>
                <a:schemeClr val="tx1"/>
              </a:solidFill>
              <a:latin typeface="+mn-lt"/>
            </a:endParaRPr>
          </a:p>
          <a:p>
            <a:pPr indent="-182880">
              <a:lnSpc>
                <a:spcPct val="90000"/>
              </a:lnSpc>
              <a:buFont typeface="Wingdings" pitchFamily="2" charset="2"/>
              <a:buChar char="§"/>
            </a:pPr>
            <a:r>
              <a:rPr lang="en-US" sz="1800" dirty="0">
                <a:solidFill>
                  <a:schemeClr val="tx1"/>
                </a:solidFill>
                <a:latin typeface="+mj-lt"/>
              </a:rPr>
              <a:t>Please do not enter or exit from the parking lot. </a:t>
            </a:r>
          </a:p>
        </p:txBody>
      </p:sp>
      <p:grpSp>
        <p:nvGrpSpPr>
          <p:cNvPr id="29" name="Group 19">
            <a:extLst>
              <a:ext uri="{FF2B5EF4-FFF2-40B4-BE49-F238E27FC236}">
                <a16:creationId xmlns:a16="http://schemas.microsoft.com/office/drawing/2014/main" id="{B7A73C12-F0BE-4AA8-845B-8CE5359D6F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1" name="Oval 20">
              <a:extLst>
                <a:ext uri="{FF2B5EF4-FFF2-40B4-BE49-F238E27FC236}">
                  <a16:creationId xmlns:a16="http://schemas.microsoft.com/office/drawing/2014/main" id="{F969367E-EAFB-4B65-ACBA-F5D36EE0B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5" name="Oval 21">
              <a:extLst>
                <a:ext uri="{FF2B5EF4-FFF2-40B4-BE49-F238E27FC236}">
                  <a16:creationId xmlns:a16="http://schemas.microsoft.com/office/drawing/2014/main" id="{5DA60E8A-7C25-441D-80F6-60E944794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8F75AAD1-F963-2D74-6E4E-8949FEEA93EF}"/>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defTabSz="914400">
              <a:spcAft>
                <a:spcPts val="600"/>
              </a:spcAft>
            </a:pPr>
            <a:fld id="{4FAB73BC-B049-4115-A692-8D63A059BFB8}" type="slidenum">
              <a:rPr lang="en-US" smtClean="0">
                <a:latin typeface="+mn-lt"/>
              </a:rPr>
              <a:pPr defTabSz="914400">
                <a:spcAft>
                  <a:spcPts val="600"/>
                </a:spcAft>
              </a:pPr>
              <a:t>6</a:t>
            </a:fld>
            <a:endParaRPr lang="en-US">
              <a:latin typeface="+mn-lt"/>
            </a:endParaRPr>
          </a:p>
        </p:txBody>
      </p:sp>
    </p:spTree>
    <p:extLst>
      <p:ext uri="{BB962C8B-B14F-4D97-AF65-F5344CB8AC3E}">
        <p14:creationId xmlns:p14="http://schemas.microsoft.com/office/powerpoint/2010/main" val="9355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dirty="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F2EA55F8-92F5-4CD4-9A3C-FAEE8F5193DB}"/>
              </a:ext>
            </a:extLst>
          </p:cNvPr>
          <p:cNvSpPr>
            <a:spLocks noGrp="1"/>
          </p:cNvSpPr>
          <p:nvPr>
            <p:ph type="title"/>
          </p:nvPr>
        </p:nvSpPr>
        <p:spPr>
          <a:xfrm>
            <a:off x="643468" y="643466"/>
            <a:ext cx="3686312" cy="5528734"/>
          </a:xfrm>
        </p:spPr>
        <p:txBody>
          <a:bodyPr>
            <a:normAutofit/>
          </a:bodyPr>
          <a:lstStyle/>
          <a:p>
            <a:pPr algn="ctr"/>
            <a:r>
              <a:rPr lang="en-US" sz="4100">
                <a:solidFill>
                  <a:srgbClr val="FFFFFF"/>
                </a:solidFill>
                <a:latin typeface="Georgia" panose="02040502050405020303" pitchFamily="18" charset="0"/>
              </a:rPr>
              <a:t>Programs </a:t>
            </a:r>
            <a:endParaRPr lang="en-US" sz="4100" dirty="0">
              <a:solidFill>
                <a:srgbClr val="FFFFFF"/>
              </a:solidFill>
              <a:latin typeface="Georgia" panose="02040502050405020303" pitchFamily="18" charset="0"/>
            </a:endParaRPr>
          </a:p>
        </p:txBody>
      </p:sp>
      <p:graphicFrame>
        <p:nvGraphicFramePr>
          <p:cNvPr id="26" name="Content Placeholder 2">
            <a:extLst>
              <a:ext uri="{FF2B5EF4-FFF2-40B4-BE49-F238E27FC236}">
                <a16:creationId xmlns:a16="http://schemas.microsoft.com/office/drawing/2014/main" id="{FA0CC449-D3D5-7DD3-5E45-753DCB49BDC8}"/>
              </a:ext>
            </a:extLst>
          </p:cNvPr>
          <p:cNvGraphicFramePr>
            <a:graphicFrameLocks noGrp="1"/>
          </p:cNvGraphicFramePr>
          <p:nvPr>
            <p:ph idx="1"/>
            <p:extLst>
              <p:ext uri="{D42A27DB-BD31-4B8C-83A1-F6EECF244321}">
                <p14:modId xmlns:p14="http://schemas.microsoft.com/office/powerpoint/2010/main" val="4225489859"/>
              </p:ext>
            </p:extLst>
          </p:nvPr>
        </p:nvGraphicFramePr>
        <p:xfrm>
          <a:off x="5053780" y="599768"/>
          <a:ext cx="6897428" cy="55724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2" name="Oval 2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0">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A2FE5FBE-4C50-4B2D-8AF8-0BFC1029C265}"/>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7</a:t>
            </a:fld>
            <a:endParaRPr lang="en-US" dirty="0"/>
          </a:p>
        </p:txBody>
      </p:sp>
    </p:spTree>
    <p:extLst>
      <p:ext uri="{BB962C8B-B14F-4D97-AF65-F5344CB8AC3E}">
        <p14:creationId xmlns:p14="http://schemas.microsoft.com/office/powerpoint/2010/main" val="2253305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66238F3-962C-47EF-BBD1-CFC421D3B8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8" name="Oval 17">
              <a:extLst>
                <a:ext uri="{FF2B5EF4-FFF2-40B4-BE49-F238E27FC236}">
                  <a16:creationId xmlns:a16="http://schemas.microsoft.com/office/drawing/2014/main" id="{15043D81-4F99-4570-96A8-0A787D43C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9" name="Oval 18">
              <a:extLst>
                <a:ext uri="{FF2B5EF4-FFF2-40B4-BE49-F238E27FC236}">
                  <a16:creationId xmlns:a16="http://schemas.microsoft.com/office/drawing/2014/main" id="{B115D4A1-FA42-4067-AACD-B5134F3C71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1" name="Rectangle 20">
            <a:extLst>
              <a:ext uri="{FF2B5EF4-FFF2-40B4-BE49-F238E27FC236}">
                <a16:creationId xmlns:a16="http://schemas.microsoft.com/office/drawing/2014/main" id="{E9DD6D25-73D7-4E21-A25F-56BC6E3B33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57F792F-B638-4C92-A413-1C9092BD73A7}"/>
              </a:ext>
            </a:extLst>
          </p:cNvPr>
          <p:cNvSpPr>
            <a:spLocks noGrp="1"/>
          </p:cNvSpPr>
          <p:nvPr>
            <p:ph type="title"/>
          </p:nvPr>
        </p:nvSpPr>
        <p:spPr>
          <a:xfrm>
            <a:off x="7921783" y="639763"/>
            <a:ext cx="4270216" cy="5418800"/>
          </a:xfrm>
          <a:ln>
            <a:noFill/>
          </a:ln>
        </p:spPr>
        <p:txBody>
          <a:bodyPr vert="horz" lIns="91440" tIns="45720" rIns="91440" bIns="45720" rtlCol="0" anchor="ctr">
            <a:normAutofit/>
          </a:bodyPr>
          <a:lstStyle/>
          <a:p>
            <a:r>
              <a:rPr lang="en-US" sz="3600" dirty="0">
                <a:solidFill>
                  <a:schemeClr val="bg2">
                    <a:lumMod val="25000"/>
                  </a:schemeClr>
                </a:solidFill>
                <a:hlinkClick r:id="rId7">
                  <a:extLst>
                    <a:ext uri="{A12FA001-AC4F-418D-AE19-62706E023703}">
                      <ahyp:hlinkClr xmlns:ahyp="http://schemas.microsoft.com/office/drawing/2018/hyperlinkcolor" val="tx"/>
                    </a:ext>
                  </a:extLst>
                </a:hlinkClick>
              </a:rPr>
              <a:t>Tuition</a:t>
            </a:r>
            <a:r>
              <a:rPr lang="en-US" sz="3600" dirty="0">
                <a:solidFill>
                  <a:schemeClr val="bg2">
                    <a:lumMod val="25000"/>
                  </a:schemeClr>
                </a:solidFill>
                <a:hlinkClick r:id="rId8">
                  <a:extLst>
                    <a:ext uri="{A12FA001-AC4F-418D-AE19-62706E023703}">
                      <ahyp:hlinkClr xmlns:ahyp="http://schemas.microsoft.com/office/drawing/2018/hyperlinkcolor" val="tx"/>
                    </a:ext>
                  </a:extLst>
                </a:hlinkClick>
              </a:rPr>
              <a:t> and Fees</a:t>
            </a:r>
            <a:br>
              <a:rPr lang="en-US" sz="4000" dirty="0">
                <a:solidFill>
                  <a:schemeClr val="bg2">
                    <a:lumMod val="25000"/>
                  </a:schemeClr>
                </a:solidFill>
              </a:rPr>
            </a:br>
            <a:br>
              <a:rPr lang="en-US" sz="4000" dirty="0"/>
            </a:br>
            <a:r>
              <a:rPr lang="en-US" sz="1800" b="0" i="0" u="none" strike="noStrike" baseline="0" dirty="0">
                <a:solidFill>
                  <a:srgbClr val="1F487C"/>
                </a:solidFill>
              </a:rPr>
              <a:t>Academic Excellence Fee: </a:t>
            </a:r>
            <a:br>
              <a:rPr lang="en-US" sz="1800" b="0" i="0" u="none" strike="noStrike" baseline="0" dirty="0">
                <a:solidFill>
                  <a:srgbClr val="1F487C"/>
                </a:solidFill>
              </a:rPr>
            </a:br>
            <a:r>
              <a:rPr lang="en-US" sz="1800" b="0" i="0" u="none" strike="noStrike" baseline="0" dirty="0">
                <a:solidFill>
                  <a:srgbClr val="000000"/>
                </a:solidFill>
              </a:rPr>
              <a:t>The academic excellence fee promotes academic excellence at the College by enhancing institutional programs. The fee is charged at $6 per credit hour, not to exceed $72. </a:t>
            </a:r>
            <a:br>
              <a:rPr lang="en-US" sz="1800" b="0" i="0" u="none" strike="noStrike" baseline="0" dirty="0">
                <a:solidFill>
                  <a:srgbClr val="000000"/>
                </a:solidFill>
              </a:rPr>
            </a:br>
            <a:br>
              <a:rPr lang="en-US" sz="1800" b="0" i="0" u="none" strike="noStrike" baseline="0" dirty="0">
                <a:solidFill>
                  <a:srgbClr val="000000"/>
                </a:solidFill>
              </a:rPr>
            </a:br>
            <a:r>
              <a:rPr lang="en-US" sz="1800" b="0" i="0" u="none" strike="noStrike" baseline="0" dirty="0">
                <a:solidFill>
                  <a:srgbClr val="1F487C"/>
                </a:solidFill>
              </a:rPr>
              <a:t>Student Services Fee: </a:t>
            </a:r>
            <a:br>
              <a:rPr lang="en-US" sz="1800" b="0" i="0" u="none" strike="noStrike" baseline="0" dirty="0">
                <a:solidFill>
                  <a:srgbClr val="1F487C"/>
                </a:solidFill>
              </a:rPr>
            </a:br>
            <a:r>
              <a:rPr lang="en-US" sz="1800" b="0" i="0" u="none" strike="noStrike" baseline="0" dirty="0">
                <a:solidFill>
                  <a:srgbClr val="000000"/>
                </a:solidFill>
              </a:rPr>
              <a:t>The student services fee covers services that benefit the student and are complementary to, but not part of, instructional programs. The fee is currently charged at $6 per credit hour. Not to exceed $72 per semester. </a:t>
            </a:r>
            <a:br>
              <a:rPr lang="en-US" sz="4000" dirty="0"/>
            </a:br>
            <a:endParaRPr lang="en-US" sz="1400" dirty="0">
              <a:solidFill>
                <a:schemeClr val="tx1"/>
              </a:solidFill>
            </a:endParaRPr>
          </a:p>
        </p:txBody>
      </p:sp>
      <p:grpSp>
        <p:nvGrpSpPr>
          <p:cNvPr id="23" name="Group 22">
            <a:extLst>
              <a:ext uri="{FF2B5EF4-FFF2-40B4-BE49-F238E27FC236}">
                <a16:creationId xmlns:a16="http://schemas.microsoft.com/office/drawing/2014/main" id="{35B8894B-4A72-427A-B1D1-C5AF5CBB23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4" name="Oval 23">
              <a:extLst>
                <a:ext uri="{FF2B5EF4-FFF2-40B4-BE49-F238E27FC236}">
                  <a16:creationId xmlns:a16="http://schemas.microsoft.com/office/drawing/2014/main" id="{A3E574B9-86C7-4F7B-B550-D02C32ECB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84338354-6A9B-4F69-AE40-C4443BD98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 name="Picture 6">
            <a:extLst>
              <a:ext uri="{FF2B5EF4-FFF2-40B4-BE49-F238E27FC236}">
                <a16:creationId xmlns:a16="http://schemas.microsoft.com/office/drawing/2014/main" id="{4EA8603B-B92B-464E-9D3B-EF8E864B5A82}"/>
              </a:ext>
            </a:extLst>
          </p:cNvPr>
          <p:cNvPicPr>
            <a:picLocks noChangeAspect="1"/>
          </p:cNvPicPr>
          <p:nvPr/>
        </p:nvPicPr>
        <p:blipFill>
          <a:blip r:embed="rId9"/>
          <a:stretch>
            <a:fillRect/>
          </a:stretch>
        </p:blipFill>
        <p:spPr>
          <a:xfrm>
            <a:off x="414271" y="200712"/>
            <a:ext cx="7100306" cy="6310924"/>
          </a:xfrm>
          <a:prstGeom prst="rect">
            <a:avLst/>
          </a:prstGeom>
        </p:spPr>
      </p:pic>
    </p:spTree>
    <p:extLst>
      <p:ext uri="{BB962C8B-B14F-4D97-AF65-F5344CB8AC3E}">
        <p14:creationId xmlns:p14="http://schemas.microsoft.com/office/powerpoint/2010/main" val="3458186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9" name="Oval 18">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20" name="Oval 19">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22" name="Rectangle 21">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46B8F0BB-34AB-459A-AAAB-79E78AEEFE1B}"/>
              </a:ext>
            </a:extLst>
          </p:cNvPr>
          <p:cNvSpPr>
            <a:spLocks noGrp="1"/>
          </p:cNvSpPr>
          <p:nvPr>
            <p:ph type="title"/>
          </p:nvPr>
        </p:nvSpPr>
        <p:spPr>
          <a:xfrm>
            <a:off x="1051560" y="1110054"/>
            <a:ext cx="6558608" cy="4580300"/>
          </a:xfrm>
        </p:spPr>
        <p:txBody>
          <a:bodyPr vert="horz" lIns="91440" tIns="45720" rIns="91440" bIns="45720" rtlCol="0" anchor="ctr">
            <a:normAutofit/>
          </a:bodyPr>
          <a:lstStyle/>
          <a:p>
            <a:pPr algn="ctr">
              <a:lnSpc>
                <a:spcPct val="80000"/>
              </a:lnSpc>
            </a:pPr>
            <a:r>
              <a:rPr lang="en-US" sz="8100" cap="all" dirty="0">
                <a:blipFill dpi="0" rotWithShape="1">
                  <a:blip r:embed="rId4"/>
                  <a:srcRect/>
                  <a:tile tx="6350" ty="-127000" sx="65000" sy="64000" flip="none" algn="tl"/>
                </a:blipFill>
              </a:rPr>
              <a:t>Policy Overview</a:t>
            </a:r>
          </a:p>
        </p:txBody>
      </p:sp>
      <p:sp>
        <p:nvSpPr>
          <p:cNvPr id="9" name="Rectangle 23">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31" name="Oval 30">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2" name="Oval 31">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D16E6D46-9F62-4A7C-94A8-14913F3D5CE2}"/>
              </a:ext>
            </a:extLst>
          </p:cNvPr>
          <p:cNvSpPr>
            <a:spLocks noGrp="1"/>
          </p:cNvSpPr>
          <p:nvPr>
            <p:ph type="sldNum" sz="quarter" idx="12"/>
          </p:nvPr>
        </p:nvSpPr>
        <p:spPr>
          <a:xfrm>
            <a:off x="9592056" y="5477256"/>
            <a:ext cx="1193868" cy="640080"/>
          </a:xfrm>
        </p:spPr>
        <p:txBody>
          <a:bodyPr vert="horz" lIns="91440" tIns="45720" rIns="91440" bIns="45720" rtlCol="0" anchor="ctr">
            <a:normAutofit/>
          </a:bodyPr>
          <a:lstStyle/>
          <a:p>
            <a:pPr>
              <a:spcAft>
                <a:spcPts val="600"/>
              </a:spcAft>
            </a:pPr>
            <a:fld id="{4FAB73BC-B049-4115-A692-8D63A059BFB8}" type="slidenum">
              <a:rPr lang="en-US" b="1" kern="1200" dirty="0">
                <a:solidFill>
                  <a:srgbClr val="FFFFFF"/>
                </a:solidFill>
                <a:latin typeface="+mj-lt"/>
                <a:ea typeface="+mn-ea"/>
                <a:cs typeface="+mn-cs"/>
              </a:rPr>
              <a:pPr>
                <a:spcAft>
                  <a:spcPts val="600"/>
                </a:spcAft>
              </a:pPr>
              <a:t>9</a:t>
            </a:fld>
            <a:endParaRPr lang="en-US" b="1" kern="1200" dirty="0">
              <a:solidFill>
                <a:srgbClr val="FFFFFF"/>
              </a:solidFill>
              <a:latin typeface="+mj-lt"/>
              <a:ea typeface="+mn-ea"/>
              <a:cs typeface="+mn-cs"/>
            </a:endParaRPr>
          </a:p>
        </p:txBody>
      </p:sp>
      <p:sp>
        <p:nvSpPr>
          <p:cNvPr id="7" name="TextBox 6">
            <a:hlinkClick r:id="rId6"/>
            <a:extLst>
              <a:ext uri="{FF2B5EF4-FFF2-40B4-BE49-F238E27FC236}">
                <a16:creationId xmlns:a16="http://schemas.microsoft.com/office/drawing/2014/main" id="{600A2951-F36E-4496-926A-201D2E12DE71}"/>
              </a:ext>
            </a:extLst>
          </p:cNvPr>
          <p:cNvSpPr txBox="1"/>
          <p:nvPr/>
        </p:nvSpPr>
        <p:spPr>
          <a:xfrm>
            <a:off x="8261558" y="2758948"/>
            <a:ext cx="2634194" cy="1015663"/>
          </a:xfrm>
          <a:prstGeom prst="rect">
            <a:avLst/>
          </a:prstGeom>
          <a:noFill/>
        </p:spPr>
        <p:txBody>
          <a:bodyPr wrap="square" rtlCol="0">
            <a:spAutoFit/>
          </a:bodyPr>
          <a:lstStyle/>
          <a:p>
            <a:pPr marL="285750" indent="-285750">
              <a:buFont typeface="Arial" panose="020B0604020202020204" pitchFamily="34" charset="0"/>
              <a:buChar char="•"/>
            </a:pPr>
            <a:r>
              <a:rPr lang="en-US" sz="3000" b="1" dirty="0">
                <a:latin typeface="+mj-lt"/>
                <a:hlinkClick r:id="rId7">
                  <a:extLst>
                    <a:ext uri="{A12FA001-AC4F-418D-AE19-62706E023703}">
                      <ahyp:hlinkClr xmlns:ahyp="http://schemas.microsoft.com/office/drawing/2018/hyperlinkcolor" val="tx"/>
                    </a:ext>
                  </a:extLst>
                </a:hlinkClick>
              </a:rPr>
              <a:t>College Catalog</a:t>
            </a:r>
            <a:endParaRPr lang="en-US" sz="3000" b="1" dirty="0">
              <a:latin typeface="+mj-lt"/>
            </a:endParaRPr>
          </a:p>
        </p:txBody>
      </p:sp>
    </p:spTree>
    <p:extLst>
      <p:ext uri="{BB962C8B-B14F-4D97-AF65-F5344CB8AC3E}">
        <p14:creationId xmlns:p14="http://schemas.microsoft.com/office/powerpoint/2010/main" val="7481642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13875</TotalTime>
  <Words>881</Words>
  <Application>Microsoft Office PowerPoint</Application>
  <PresentationFormat>Widescreen</PresentationFormat>
  <Paragraphs>108</Paragraphs>
  <Slides>18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Georgia</vt:lpstr>
      <vt:lpstr>Rockwell Extra Bold</vt:lpstr>
      <vt:lpstr>Trebuchet MS</vt:lpstr>
      <vt:lpstr>Wingdings</vt:lpstr>
      <vt:lpstr>Wood Type</vt:lpstr>
      <vt:lpstr>Online Student Orientation  2023-2024</vt:lpstr>
      <vt:lpstr>Our Missions</vt:lpstr>
      <vt:lpstr>Faculty, Staff &amp; Administrators</vt:lpstr>
      <vt:lpstr>Student IDs</vt:lpstr>
      <vt:lpstr>Student Parking</vt:lpstr>
      <vt:lpstr>Student Parking in the Cleveland Lot</vt:lpstr>
      <vt:lpstr>Programs </vt:lpstr>
      <vt:lpstr>Tuition and Fees  Academic Excellence Fee:  The academic excellence fee promotes academic excellence at the College by enhancing institutional programs. The fee is charged at $6 per credit hour, not to exceed $72.   Student Services Fee:  The student services fee covers services that benefit the student and are complementary to, but not part of, instructional programs. The fee is currently charged at $6 per credit hour. Not to exceed $72 per semester.  </vt:lpstr>
      <vt:lpstr>Policy Overview</vt:lpstr>
      <vt:lpstr>Academic POLICIES</vt:lpstr>
      <vt:lpstr>Student affairs policies</vt:lpstr>
      <vt:lpstr>Student Technology</vt:lpstr>
      <vt:lpstr>Campus Café’  (Student Information System)</vt:lpstr>
      <vt:lpstr>CANVAS</vt:lpstr>
      <vt:lpstr>Cengage</vt:lpstr>
      <vt:lpstr>Job Information Form </vt:lpstr>
      <vt:lpstr>Accreditation: Council On Occupational Education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Student Orientation</dc:title>
  <dc:creator>Kiedra Williams</dc:creator>
  <cp:lastModifiedBy>Kiedra Williams</cp:lastModifiedBy>
  <cp:revision>36</cp:revision>
  <cp:lastPrinted>2023-08-21T18:14:56Z</cp:lastPrinted>
  <dcterms:created xsi:type="dcterms:W3CDTF">2020-08-05T00:23:27Z</dcterms:created>
  <dcterms:modified xsi:type="dcterms:W3CDTF">2023-08-22T17:55:00Z</dcterms:modified>
</cp:coreProperties>
</file>